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61" r:id="rId2"/>
    <p:sldId id="264" r:id="rId3"/>
    <p:sldId id="266" r:id="rId4"/>
    <p:sldId id="276" r:id="rId5"/>
    <p:sldId id="285" r:id="rId6"/>
    <p:sldId id="268" r:id="rId7"/>
    <p:sldId id="267" r:id="rId8"/>
    <p:sldId id="278" r:id="rId9"/>
    <p:sldId id="275" r:id="rId10"/>
    <p:sldId id="281" r:id="rId11"/>
    <p:sldId id="277" r:id="rId12"/>
    <p:sldId id="286" r:id="rId13"/>
    <p:sldId id="287" r:id="rId14"/>
    <p:sldId id="269" r:id="rId15"/>
    <p:sldId id="273" r:id="rId16"/>
    <p:sldId id="282" r:id="rId17"/>
    <p:sldId id="284" r:id="rId18"/>
    <p:sldId id="283" r:id="rId19"/>
    <p:sldId id="288" r:id="rId20"/>
    <p:sldId id="289" r:id="rId21"/>
    <p:sldId id="29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2795" autoAdjust="0"/>
  </p:normalViewPr>
  <p:slideViewPr>
    <p:cSldViewPr>
      <p:cViewPr varScale="1">
        <p:scale>
          <a:sx n="80" d="100"/>
          <a:sy n="80" d="100"/>
        </p:scale>
        <p:origin x="152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54AF9-009F-4E66-A23F-C407E1273615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8AC35-B77A-4D01-8061-C61603D72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812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8AC35-B77A-4D01-8061-C61603D720A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359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744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43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22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107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3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75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26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05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50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10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112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77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3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9F7794C-351A-44A4-9726-BAA0C212F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8169EC86-EF2C-411B-BEB1-66EADB1BD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29"/>
            <a:ext cx="8858280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                                         Государственное бюджетное общеобразовательное учреждение  Самарской области                                                                      </a:t>
            </a:r>
          </a:p>
          <a:p>
            <a:pPr algn="ctr"/>
            <a:r>
              <a:rPr lang="ru-RU" sz="1400" b="1" dirty="0"/>
              <a:t>                                основная общеобразовательная школа № 23 города Сызрани городского округа </a:t>
            </a:r>
          </a:p>
          <a:p>
            <a:pPr algn="ctr"/>
            <a:r>
              <a:rPr lang="ru-RU" sz="1400" b="1" dirty="0"/>
              <a:t>Сызрани Самарской области (ГБОУ ООШ № 23)</a:t>
            </a:r>
          </a:p>
          <a:p>
            <a:pPr algn="ctr"/>
            <a:r>
              <a:rPr lang="ru-RU" sz="1400" b="1" dirty="0"/>
              <a:t>                                            структурное подразделение «Детский сад №70», реализующее общеобразовательные</a:t>
            </a:r>
          </a:p>
          <a:p>
            <a:pPr algn="ctr"/>
            <a:r>
              <a:rPr lang="ru-RU" sz="1400" b="1" dirty="0"/>
              <a:t> программы дошкольного образования</a:t>
            </a:r>
          </a:p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r>
              <a:rPr lang="ru-RU" b="1" i="1" dirty="0"/>
              <a:t>ИНЖЕНЕРНАЯ КНИГА  ТЕХНИЧЕСКОГО  ПРОЕКТА 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b="1" i="1" dirty="0"/>
              <a:t>«</a:t>
            </a:r>
            <a:r>
              <a:rPr lang="ru-RU" sz="3200" b="1" i="1" dirty="0" err="1"/>
              <a:t>Пылесосомобиль</a:t>
            </a:r>
            <a:r>
              <a:rPr lang="ru-RU" sz="3200" b="1" i="1" dirty="0"/>
              <a:t>»</a:t>
            </a:r>
            <a:r>
              <a:rPr lang="ru-RU" sz="3200" b="1" dirty="0"/>
              <a:t> </a:t>
            </a:r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r>
              <a:rPr lang="ru-RU" sz="1600" b="1" dirty="0"/>
              <a:t>Сызрань, 2023</a:t>
            </a:r>
            <a:endParaRPr lang="ru-RU" sz="1600" dirty="0"/>
          </a:p>
          <a:p>
            <a:pPr algn="ctr"/>
            <a:endParaRPr lang="ru-RU" sz="3200" dirty="0"/>
          </a:p>
          <a:p>
            <a:pPr algn="ctr"/>
            <a:br>
              <a:rPr lang="ru-RU" b="1" dirty="0"/>
            </a:br>
            <a:endParaRPr lang="ru-RU" b="1" dirty="0"/>
          </a:p>
        </p:txBody>
      </p:sp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285720" y="285728"/>
            <a:ext cx="1796415" cy="88011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384F699-E6C0-46A0-ADF3-46BBF7C6B6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20" y="2573673"/>
            <a:ext cx="3533851" cy="33528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C70F5B-1DF8-4071-A304-DC90346253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47" y="2573673"/>
            <a:ext cx="2671209" cy="35616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/>
              <a:t>                                    </a:t>
            </a: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r>
              <a:rPr lang="ru-RU" sz="3600" b="1" i="1" dirty="0"/>
              <a:t>                              </a:t>
            </a:r>
            <a:br>
              <a:rPr lang="ru-RU" sz="3600" b="1" i="1" dirty="0"/>
            </a:br>
            <a:br>
              <a:rPr lang="ru-RU" sz="3600" b="1" i="1" dirty="0"/>
            </a:br>
            <a:r>
              <a:rPr lang="ru-RU" sz="3600" b="1" i="1" dirty="0"/>
              <a:t>                     </a:t>
            </a:r>
            <a:br>
              <a:rPr lang="ru-RU" sz="3600" b="1" i="1" dirty="0"/>
            </a:br>
            <a:br>
              <a:rPr lang="ru-RU" sz="3600" b="1" i="1" dirty="0"/>
            </a:br>
            <a:r>
              <a:rPr lang="ru-RU" sz="3600" b="1" i="1" dirty="0"/>
              <a:t> </a:t>
            </a:r>
            <a:br>
              <a:rPr lang="ru-RU" sz="3600" b="1" i="1" dirty="0"/>
            </a:br>
            <a:r>
              <a:rPr lang="ru-RU" sz="3600" b="1" i="1" dirty="0"/>
              <a:t>                                   </a:t>
            </a:r>
            <a:br>
              <a:rPr lang="ru-RU" sz="3600" b="1" i="1" dirty="0"/>
            </a:br>
            <a:r>
              <a:rPr lang="ru-RU" sz="3600" b="1" i="1" dirty="0"/>
              <a:t>                                 </a:t>
            </a: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r>
              <a:rPr lang="ru-RU" sz="3600" b="1" i="1" dirty="0"/>
              <a:t>                                </a:t>
            </a:r>
            <a:br>
              <a:rPr lang="ru-RU" sz="2400" b="1" i="1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400" b="1" dirty="0"/>
              <a:t> </a:t>
            </a:r>
            <a:br>
              <a:rPr lang="ru-RU" sz="2700" b="1" i="1" dirty="0"/>
            </a:br>
            <a:br>
              <a:rPr lang="ru-RU" sz="2700" b="1" i="1" dirty="0"/>
            </a:br>
            <a:br>
              <a:rPr lang="ru-RU" sz="2700" b="1" i="1" dirty="0"/>
            </a:br>
            <a:r>
              <a:rPr lang="ru-RU" sz="2400" b="1" i="1" dirty="0"/>
              <a:t> </a:t>
            </a:r>
            <a:br>
              <a:rPr lang="ru-RU" sz="2400" b="1" i="1" dirty="0"/>
            </a:br>
            <a:r>
              <a:rPr lang="ru-RU" sz="2400" b="1" i="1" dirty="0"/>
              <a:t>                  </a:t>
            </a: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r>
              <a:rPr lang="ru-RU" sz="2400" b="1" i="1" dirty="0"/>
              <a:t>           </a:t>
            </a:r>
            <a:br>
              <a:rPr lang="ru-RU" sz="2400" b="1" i="1" dirty="0"/>
            </a:br>
            <a:r>
              <a:rPr lang="ru-RU" sz="2400" b="1" i="1" dirty="0"/>
              <a:t> </a:t>
            </a:r>
            <a:br>
              <a:rPr lang="ru-RU" sz="2400" dirty="0"/>
            </a:br>
            <a:r>
              <a:rPr lang="ru-RU" sz="2400" b="1" i="1" dirty="0"/>
              <a:t> </a:t>
            </a: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400" b="1" dirty="0"/>
              <a:t> </a:t>
            </a:r>
            <a:br>
              <a:rPr lang="ru-RU" sz="2700" b="1" i="1" dirty="0"/>
            </a:br>
            <a:br>
              <a:rPr lang="ru-RU" sz="2700" b="1" i="1" dirty="0"/>
            </a:br>
            <a:br>
              <a:rPr lang="ru-RU" sz="2700" b="1" i="1" dirty="0"/>
            </a:br>
            <a:br>
              <a:rPr lang="ru-RU" sz="2700" b="1" i="1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6F5B6C-1A55-4181-A0A6-999FE5204D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29"/>
            <a:ext cx="88582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r>
              <a:rPr lang="ru-RU" sz="3200" b="1" dirty="0"/>
              <a:t>                                                                       </a:t>
            </a:r>
            <a:endParaRPr lang="ru-RU" sz="1600" dirty="0"/>
          </a:p>
          <a:p>
            <a:pPr algn="ctr"/>
            <a:endParaRPr lang="ru-RU" sz="3200" dirty="0"/>
          </a:p>
          <a:p>
            <a:pPr algn="ctr"/>
            <a:br>
              <a:rPr lang="ru-RU" b="1" dirty="0"/>
            </a:br>
            <a:endParaRPr lang="ru-RU" b="1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3643314"/>
            <a:ext cx="4143404" cy="2786082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3643314"/>
            <a:ext cx="3929090" cy="2857520"/>
          </a:xfrm>
          <a:prstGeom prst="rect">
            <a:avLst/>
          </a:prstGeom>
        </p:spPr>
      </p:pic>
      <p:pic>
        <p:nvPicPr>
          <p:cNvPr id="10" name="Picture 2" descr="IMG-124a3bfb9a287f7f01a7f488805b4124-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604"/>
            <a:ext cx="3810027" cy="28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IMG-cccdf9105039bb74073933cb9bb69fad-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28604"/>
            <a:ext cx="4060418" cy="3046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/>
              <a:t>                                    </a:t>
            </a: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r>
              <a:rPr lang="ru-RU" sz="3600" b="1" i="1" dirty="0"/>
              <a:t>                              </a:t>
            </a:r>
            <a:br>
              <a:rPr lang="ru-RU" sz="3600" b="1" i="1" dirty="0"/>
            </a:br>
            <a:br>
              <a:rPr lang="ru-RU" sz="3600" b="1" i="1" dirty="0"/>
            </a:br>
            <a:r>
              <a:rPr lang="ru-RU" sz="3600" b="1" i="1" dirty="0"/>
              <a:t>                     </a:t>
            </a:r>
            <a:br>
              <a:rPr lang="ru-RU" sz="3600" b="1" i="1" dirty="0"/>
            </a:br>
            <a:br>
              <a:rPr lang="ru-RU" sz="3600" b="1" i="1" dirty="0"/>
            </a:br>
            <a:r>
              <a:rPr lang="ru-RU" sz="3600" b="1" i="1" dirty="0"/>
              <a:t> </a:t>
            </a:r>
            <a:br>
              <a:rPr lang="ru-RU" sz="3600" b="1" i="1" dirty="0"/>
            </a:br>
            <a:r>
              <a:rPr lang="ru-RU" sz="3600" b="1" i="1" dirty="0"/>
              <a:t>                                   </a:t>
            </a:r>
            <a:br>
              <a:rPr lang="ru-RU" sz="3600" b="1" i="1" dirty="0"/>
            </a:br>
            <a:r>
              <a:rPr lang="ru-RU" sz="3600" b="1" i="1" dirty="0"/>
              <a:t>                                 </a:t>
            </a: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r>
              <a:rPr lang="ru-RU" sz="3600" b="1" i="1" dirty="0"/>
              <a:t>                                </a:t>
            </a:r>
            <a:br>
              <a:rPr lang="ru-RU" sz="2400" b="1" i="1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400" b="1" dirty="0"/>
              <a:t> </a:t>
            </a:r>
            <a:br>
              <a:rPr lang="ru-RU" sz="2700" b="1" i="1" dirty="0"/>
            </a:br>
            <a:br>
              <a:rPr lang="ru-RU" sz="2700" b="1" i="1" dirty="0"/>
            </a:br>
            <a:br>
              <a:rPr lang="ru-RU" sz="2700" b="1" i="1" dirty="0"/>
            </a:br>
            <a:r>
              <a:rPr lang="ru-RU" sz="2400" b="1" i="1" dirty="0"/>
              <a:t> </a:t>
            </a:r>
            <a:br>
              <a:rPr lang="ru-RU" sz="2400" b="1" i="1" dirty="0"/>
            </a:br>
            <a:r>
              <a:rPr lang="ru-RU" sz="2400" b="1" i="1" dirty="0"/>
              <a:t>                  </a:t>
            </a: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r>
              <a:rPr lang="ru-RU" sz="2400" b="1" i="1" dirty="0"/>
              <a:t>           </a:t>
            </a:r>
            <a:br>
              <a:rPr lang="ru-RU" sz="2400" b="1" i="1" dirty="0"/>
            </a:br>
            <a:r>
              <a:rPr lang="ru-RU" sz="2400" b="1" i="1" dirty="0"/>
              <a:t> </a:t>
            </a:r>
            <a:br>
              <a:rPr lang="ru-RU" sz="2400" dirty="0"/>
            </a:br>
            <a:r>
              <a:rPr lang="ru-RU" sz="2400" b="1" i="1" dirty="0"/>
              <a:t> </a:t>
            </a: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400" b="1" dirty="0"/>
              <a:t> </a:t>
            </a:r>
            <a:br>
              <a:rPr lang="ru-RU" sz="2700" b="1" i="1" dirty="0"/>
            </a:br>
            <a:br>
              <a:rPr lang="ru-RU" sz="2700" b="1" i="1" dirty="0"/>
            </a:br>
            <a:br>
              <a:rPr lang="ru-RU" sz="2700" b="1" i="1" dirty="0"/>
            </a:br>
            <a:br>
              <a:rPr lang="ru-RU" sz="2700" b="1" i="1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4C3C57-C245-44FE-8B3F-86C76CF82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634" y="4385443"/>
            <a:ext cx="6921151" cy="145888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29"/>
            <a:ext cx="88582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r>
              <a:rPr lang="ru-RU" sz="3200" b="1" dirty="0"/>
              <a:t>                                                                       </a:t>
            </a:r>
            <a:endParaRPr lang="ru-RU" sz="1600" dirty="0"/>
          </a:p>
          <a:p>
            <a:pPr algn="ctr"/>
            <a:endParaRPr lang="ru-RU" sz="3200" dirty="0"/>
          </a:p>
          <a:p>
            <a:pPr algn="ctr"/>
            <a:br>
              <a:rPr lang="ru-RU" b="1" dirty="0"/>
            </a:b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85728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  <a:p>
            <a:br>
              <a:rPr lang="ru-RU" b="1" dirty="0"/>
            </a:br>
            <a:endParaRPr lang="ru-RU" dirty="0"/>
          </a:p>
          <a:p>
            <a:pPr algn="ctr"/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285729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этапом стало  планирование . 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распределили между собой обязанности по постройке  машины по уборке листвы и приступили к ее сборке. В этой интересной  работе принимали участие все ребята группы, кто то строил детский сад и дорожки вокруг него, кто то беседки, лавочки и качели для участка детского сада.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634" y="4466435"/>
            <a:ext cx="3166543" cy="211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9274" y="4335388"/>
            <a:ext cx="3166543" cy="237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3D147E-82C5-4462-8E2A-9E99237088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1810724"/>
            <a:ext cx="2026944" cy="23074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92707A-7EAC-45A1-9554-EA22CBD418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95" y="1970795"/>
            <a:ext cx="2776877" cy="20826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079A084-549E-46B0-859D-F9AF775B6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628" y="415891"/>
            <a:ext cx="8086725" cy="492829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помощи родителей не обошлось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9BDD6078-1698-4A4A-8FB7-AB45620098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80469B-5853-42E8-AD83-13AD7DB1D9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551" y="908720"/>
            <a:ext cx="3177801" cy="23833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89F6FFF-1549-4DE3-82AF-154D5F8676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36923"/>
            <a:ext cx="2755759" cy="227605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6753D05-D259-44C3-9A19-843403DE54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429000"/>
            <a:ext cx="2409732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38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EA3D863-4228-441F-BEC2-39E1B4D7C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3" y="59854"/>
            <a:ext cx="8856984" cy="720079"/>
          </a:xfrm>
        </p:spPr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ребятами  придумывали дизайн, движущие элементы , нашего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пылесосомобиля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962DCA7B-09D8-4817-A5D4-64CEFCFEAF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F284ED-010C-4BF0-9B3A-B39F5ABAF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327" y="3068960"/>
            <a:ext cx="2144916" cy="36351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16A35F-F9B2-4FB6-887B-E748D1B0E2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75325"/>
            <a:ext cx="3057546" cy="26920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F475DC-E077-4162-8793-18870E4BA5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907582"/>
            <a:ext cx="2271964" cy="30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72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/>
              <a:t>                                    </a:t>
            </a: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r>
              <a:rPr lang="ru-RU" sz="3600" b="1" i="1" dirty="0"/>
              <a:t>                              </a:t>
            </a:r>
            <a:br>
              <a:rPr lang="ru-RU" sz="3600" b="1" i="1" dirty="0"/>
            </a:br>
            <a:br>
              <a:rPr lang="ru-RU" sz="3600" b="1" i="1" dirty="0"/>
            </a:br>
            <a:r>
              <a:rPr lang="ru-RU" sz="3600" b="1" i="1" dirty="0"/>
              <a:t>                     </a:t>
            </a:r>
            <a:br>
              <a:rPr lang="ru-RU" sz="3600" b="1" i="1" dirty="0"/>
            </a:br>
            <a:br>
              <a:rPr lang="ru-RU" sz="3600" b="1" i="1" dirty="0"/>
            </a:br>
            <a:r>
              <a:rPr lang="ru-RU" sz="3600" b="1" i="1" dirty="0"/>
              <a:t> </a:t>
            </a:r>
            <a:br>
              <a:rPr lang="ru-RU" sz="3600" b="1" i="1" dirty="0"/>
            </a:br>
            <a:r>
              <a:rPr lang="ru-RU" sz="3600" b="1" i="1" dirty="0"/>
              <a:t>                                   </a:t>
            </a:r>
            <a:br>
              <a:rPr lang="ru-RU" sz="3600" b="1" i="1" dirty="0"/>
            </a:br>
            <a:r>
              <a:rPr lang="ru-RU" sz="3600" b="1" i="1" dirty="0"/>
              <a:t>                                 </a:t>
            </a: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r>
              <a:rPr lang="ru-RU" sz="2200" b="1" dirty="0"/>
              <a:t>После  обсуждения с родителями  идеи создания макета компактной, легкоуправляемой снегоуборочной техники , мы приступили к ее реализации.  Первым шагом стало создание схемы модели снегоуборщ</a:t>
            </a:r>
            <a:r>
              <a:rPr lang="ru-RU" sz="2200" dirty="0"/>
              <a:t>ика. </a:t>
            </a:r>
            <a:br>
              <a:rPr lang="ru-RU" sz="2200" dirty="0"/>
            </a:br>
            <a:br>
              <a:rPr lang="ru-RU" sz="2200" dirty="0"/>
            </a:br>
            <a:br>
              <a:rPr lang="ru-RU" sz="2200" dirty="0"/>
            </a:br>
            <a:r>
              <a:rPr lang="ru-RU" sz="2200" dirty="0"/>
              <a:t> </a:t>
            </a:r>
            <a:br>
              <a:rPr lang="ru-RU" sz="2200" b="1" i="1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400" b="1" dirty="0"/>
              <a:t> </a:t>
            </a:r>
            <a:br>
              <a:rPr lang="ru-RU" sz="2700" b="1" i="1" dirty="0"/>
            </a:br>
            <a:br>
              <a:rPr lang="ru-RU" sz="2700" b="1" i="1" dirty="0"/>
            </a:br>
            <a:br>
              <a:rPr lang="ru-RU" sz="2700" b="1" i="1" dirty="0"/>
            </a:br>
            <a:r>
              <a:rPr lang="ru-RU" sz="2400" b="1" i="1" dirty="0"/>
              <a:t> </a:t>
            </a:r>
            <a:br>
              <a:rPr lang="ru-RU" sz="2400" b="1" i="1" dirty="0"/>
            </a:br>
            <a:r>
              <a:rPr lang="ru-RU" sz="2400" b="1" i="1" dirty="0"/>
              <a:t>                  </a:t>
            </a: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r>
              <a:rPr lang="ru-RU" sz="2400" b="1" i="1" dirty="0"/>
              <a:t>           </a:t>
            </a:r>
            <a:br>
              <a:rPr lang="ru-RU" sz="2400" b="1" i="1" dirty="0"/>
            </a:br>
            <a:r>
              <a:rPr lang="ru-RU" sz="2400" b="1" i="1" dirty="0"/>
              <a:t> </a:t>
            </a:r>
            <a:br>
              <a:rPr lang="ru-RU" sz="2400" dirty="0"/>
            </a:br>
            <a:r>
              <a:rPr lang="ru-RU" sz="2400" b="1" i="1" dirty="0"/>
              <a:t> </a:t>
            </a: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400" b="1" dirty="0"/>
              <a:t> </a:t>
            </a:r>
            <a:br>
              <a:rPr lang="ru-RU" sz="2700" b="1" i="1" dirty="0"/>
            </a:br>
            <a:br>
              <a:rPr lang="ru-RU" sz="2700" b="1" i="1" dirty="0"/>
            </a:br>
            <a:br>
              <a:rPr lang="ru-RU" sz="2700" b="1" i="1" dirty="0"/>
            </a:br>
            <a:br>
              <a:rPr lang="ru-RU" sz="2700" b="1" i="1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br>
              <a:rPr lang="ru-RU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29"/>
            <a:ext cx="88582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r>
              <a:rPr lang="ru-RU" sz="3200" b="1" dirty="0"/>
              <a:t>                                                                       </a:t>
            </a:r>
            <a:endParaRPr lang="ru-RU" sz="1600" dirty="0"/>
          </a:p>
          <a:p>
            <a:pPr algn="ctr"/>
            <a:endParaRPr lang="ru-RU" sz="3200" dirty="0"/>
          </a:p>
          <a:p>
            <a:pPr algn="ctr"/>
            <a:br>
              <a:rPr lang="ru-RU" b="1" dirty="0"/>
            </a:b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B6CBAA-6F8B-4249-95B7-60CA15DA25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3995936" cy="29969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AFCB50-E021-4CF7-BA12-CC0F159D7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016"/>
            <a:ext cx="3807953" cy="33528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9EF88B2-CD59-4B73-953D-194525732E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48" y="1"/>
            <a:ext cx="3816402" cy="28623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CBF75BC-38FD-48FF-81AB-0E2977F8D2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3861047"/>
            <a:ext cx="3995936" cy="299695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/>
              <a:t>                                    </a:t>
            </a: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r>
              <a:rPr lang="ru-RU" sz="3600" b="1" i="1" dirty="0"/>
              <a:t>                              </a:t>
            </a:r>
            <a:br>
              <a:rPr lang="ru-RU" sz="3600" b="1" i="1" dirty="0"/>
            </a:br>
            <a:br>
              <a:rPr lang="ru-RU" sz="3600" b="1" i="1" dirty="0"/>
            </a:br>
            <a:r>
              <a:rPr lang="ru-RU" sz="3600" b="1" i="1" dirty="0"/>
              <a:t>                     </a:t>
            </a:r>
            <a:br>
              <a:rPr lang="ru-RU" sz="3600" b="1" i="1" dirty="0"/>
            </a:br>
            <a:br>
              <a:rPr lang="ru-RU" sz="3600" b="1" i="1" dirty="0"/>
            </a:br>
            <a:r>
              <a:rPr lang="ru-RU" sz="3600" b="1" i="1" dirty="0"/>
              <a:t> </a:t>
            </a:r>
            <a:br>
              <a:rPr lang="ru-RU" sz="3600" b="1" i="1" dirty="0"/>
            </a:br>
            <a:r>
              <a:rPr lang="ru-RU" sz="3600" b="1" i="1" dirty="0"/>
              <a:t>                                   </a:t>
            </a:r>
            <a:br>
              <a:rPr lang="ru-RU" sz="3600" b="1" i="1" dirty="0"/>
            </a:br>
            <a:r>
              <a:rPr lang="ru-RU" sz="3600" b="1" i="1" dirty="0"/>
              <a:t>                                 </a:t>
            </a: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r>
              <a:rPr lang="ru-RU" sz="3600" b="1" i="1" dirty="0"/>
              <a:t>                                </a:t>
            </a:r>
            <a:br>
              <a:rPr lang="ru-RU" sz="2400" b="1" i="1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400" b="1" dirty="0"/>
              <a:t> </a:t>
            </a:r>
            <a:br>
              <a:rPr lang="ru-RU" sz="2700" b="1" i="1" dirty="0"/>
            </a:br>
            <a:br>
              <a:rPr lang="ru-RU" sz="2700" b="1" i="1" dirty="0"/>
            </a:br>
            <a:br>
              <a:rPr lang="ru-RU" sz="2700" b="1" i="1" dirty="0"/>
            </a:br>
            <a:r>
              <a:rPr lang="ru-RU" sz="2400" b="1" i="1" dirty="0"/>
              <a:t> </a:t>
            </a:r>
            <a:br>
              <a:rPr lang="ru-RU" sz="2400" b="1" i="1" dirty="0"/>
            </a:br>
            <a:r>
              <a:rPr lang="ru-RU" sz="2400" b="1" i="1" dirty="0"/>
              <a:t>                  </a:t>
            </a: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r>
              <a:rPr lang="ru-RU" sz="2400" b="1" i="1" dirty="0"/>
              <a:t>           </a:t>
            </a:r>
            <a:br>
              <a:rPr lang="ru-RU" sz="2400" b="1" i="1" dirty="0"/>
            </a:br>
            <a:r>
              <a:rPr lang="ru-RU" sz="2400" b="1" i="1" dirty="0"/>
              <a:t> </a:t>
            </a:r>
            <a:br>
              <a:rPr lang="ru-RU" sz="2400" dirty="0"/>
            </a:br>
            <a:r>
              <a:rPr lang="ru-RU" sz="2400" b="1" i="1" dirty="0"/>
              <a:t> </a:t>
            </a: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400" b="1" dirty="0"/>
              <a:t> </a:t>
            </a:r>
            <a:br>
              <a:rPr lang="ru-RU" sz="2700" b="1" i="1" dirty="0"/>
            </a:br>
            <a:br>
              <a:rPr lang="ru-RU" sz="2700" b="1" i="1" dirty="0"/>
            </a:br>
            <a:br>
              <a:rPr lang="ru-RU" sz="2700" b="1" i="1" dirty="0"/>
            </a:br>
            <a:br>
              <a:rPr lang="ru-RU" sz="2700" b="1" i="1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2592286"/>
          </a:xfrm>
        </p:spPr>
        <p:txBody>
          <a:bodyPr>
            <a:normAutofit lnSpcReduction="10000"/>
          </a:bodyPr>
          <a:lstStyle/>
          <a:p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техника получилась уникальной! Назвали мы ее снегоуборщик «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Пылесосомобиль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выполняет несколько функций: сметает и засасывает  опавшую листву , упаковывает в мусорные пакеты и доставляет их в контейнеры. Он небольших размеров и с лёгкостью может работать во дворах и на детских площадках.. Пока дети спят, наш пылесос-уборщик убирает листву с территории. Наши дворники будут очень рады!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60648"/>
            <a:ext cx="88582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r>
              <a:rPr lang="ru-RU" sz="3200" b="1" dirty="0"/>
              <a:t>                                                                       </a:t>
            </a:r>
            <a:endParaRPr lang="ru-RU" sz="1600" dirty="0"/>
          </a:p>
          <a:p>
            <a:pPr algn="ctr"/>
            <a:endParaRPr lang="ru-RU" sz="3200" dirty="0"/>
          </a:p>
          <a:p>
            <a:pPr algn="ctr"/>
            <a:br>
              <a:rPr lang="ru-RU" b="1" dirty="0"/>
            </a:b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5068EF-DFD7-4EB7-A188-169A2DDAFD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9021"/>
            <a:ext cx="3003798" cy="40050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/>
              <a:t>                                    </a:t>
            </a: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r>
              <a:rPr lang="ru-RU" sz="3600" b="1" i="1" dirty="0"/>
              <a:t>                              </a:t>
            </a:r>
            <a:br>
              <a:rPr lang="ru-RU" sz="3600" b="1" i="1" dirty="0"/>
            </a:br>
            <a:br>
              <a:rPr lang="ru-RU" sz="3600" b="1" i="1" dirty="0"/>
            </a:br>
            <a:r>
              <a:rPr lang="ru-RU" sz="3600" b="1" i="1" dirty="0"/>
              <a:t>                     </a:t>
            </a:r>
            <a:br>
              <a:rPr lang="ru-RU" sz="3600" b="1" i="1" dirty="0"/>
            </a:br>
            <a:br>
              <a:rPr lang="ru-RU" sz="3600" b="1" i="1" dirty="0"/>
            </a:br>
            <a:r>
              <a:rPr lang="ru-RU" sz="3600" b="1" i="1" dirty="0"/>
              <a:t> </a:t>
            </a:r>
            <a:br>
              <a:rPr lang="ru-RU" sz="3600" b="1" i="1" dirty="0"/>
            </a:br>
            <a:r>
              <a:rPr lang="ru-RU" sz="3600" b="1" i="1" dirty="0"/>
              <a:t>                                   </a:t>
            </a:r>
            <a:br>
              <a:rPr lang="ru-RU" sz="3600" b="1" i="1" dirty="0"/>
            </a:br>
            <a:r>
              <a:rPr lang="ru-RU" sz="3600" b="1" i="1" dirty="0"/>
              <a:t>                                 </a:t>
            </a: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r>
              <a:rPr lang="ru-RU" sz="3600" b="1" i="1" dirty="0"/>
              <a:t>                                </a:t>
            </a:r>
            <a:br>
              <a:rPr lang="ru-RU" sz="2400" b="1" i="1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400" b="1" dirty="0"/>
              <a:t> </a:t>
            </a:r>
            <a:br>
              <a:rPr lang="ru-RU" sz="2700" b="1" i="1" dirty="0"/>
            </a:br>
            <a:br>
              <a:rPr lang="ru-RU" sz="2700" b="1" i="1" dirty="0"/>
            </a:br>
            <a:br>
              <a:rPr lang="ru-RU" sz="2700" b="1" i="1" dirty="0"/>
            </a:br>
            <a:r>
              <a:rPr lang="ru-RU" sz="2400" b="1" i="1" dirty="0"/>
              <a:t> </a:t>
            </a:r>
            <a:br>
              <a:rPr lang="ru-RU" sz="2400" b="1" i="1" dirty="0"/>
            </a:br>
            <a:r>
              <a:rPr lang="ru-RU" sz="2400" b="1" i="1" dirty="0"/>
              <a:t>                  </a:t>
            </a: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r>
              <a:rPr lang="ru-RU" sz="2400" b="1" i="1" dirty="0"/>
              <a:t>           </a:t>
            </a:r>
            <a:br>
              <a:rPr lang="ru-RU" sz="2400" b="1" i="1" dirty="0"/>
            </a:br>
            <a:r>
              <a:rPr lang="ru-RU" sz="2400" b="1" i="1" dirty="0"/>
              <a:t> </a:t>
            </a:r>
            <a:br>
              <a:rPr lang="ru-RU" sz="2400" dirty="0"/>
            </a:br>
            <a:r>
              <a:rPr lang="ru-RU" sz="2400" b="1" i="1" dirty="0"/>
              <a:t> </a:t>
            </a: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400" b="1" dirty="0"/>
              <a:t> </a:t>
            </a:r>
            <a:br>
              <a:rPr lang="ru-RU" sz="2700" b="1" i="1" dirty="0"/>
            </a:br>
            <a:br>
              <a:rPr lang="ru-RU" sz="2700" b="1" i="1" dirty="0"/>
            </a:br>
            <a:br>
              <a:rPr lang="ru-RU" sz="2700" b="1" i="1" dirty="0"/>
            </a:br>
            <a:br>
              <a:rPr lang="ru-RU" sz="2700" b="1" i="1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52628" y="3617590"/>
            <a:ext cx="8405652" cy="3352800"/>
          </a:xfrm>
        </p:spPr>
        <p:txBody>
          <a:bodyPr>
            <a:normAutofit fontScale="32500" lnSpcReduction="20000"/>
          </a:bodyPr>
          <a:lstStyle/>
          <a:p>
            <a:r>
              <a:rPr lang="ru-RU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Программирование движения механизмов</a:t>
            </a:r>
          </a:p>
          <a:p>
            <a:r>
              <a:rPr lang="ru-RU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Для того, чтобы механизмы начали двигаться, мы составили программу для конструктора </a:t>
            </a:r>
            <a:r>
              <a:rPr lang="en-US" sz="5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LEGOEducationWedo</a:t>
            </a:r>
            <a:r>
              <a:rPr lang="ru-RU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Процесс создания программы был очень интересным и познавательным.</a:t>
            </a:r>
          </a:p>
          <a:p>
            <a:r>
              <a:rPr lang="ru-RU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работали с блоками,  из которых выстраивали ход действия программы. Работа модели начинается с запуска программы. Программа состоит из 4 блоков. </a:t>
            </a:r>
          </a:p>
          <a:p>
            <a:r>
              <a:rPr lang="ru-RU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1 блок - начало, который приводит программу в действие. Затем мы расположили блок, отвечающий за мощность мотора. Потом следует блок вращения мотора по часовой стрелке. И, завершающий блок - отвечающий за время вращения мотора.</a:t>
            </a:r>
          </a:p>
          <a:p>
            <a:r>
              <a:rPr lang="ru-RU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Проводим заключительное испытание. Работу оцениваем на «отлично»!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29"/>
            <a:ext cx="88582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r>
              <a:rPr lang="ru-RU" sz="3200" b="1" dirty="0"/>
              <a:t>                                                                       </a:t>
            </a:r>
            <a:endParaRPr lang="ru-RU" sz="1600" dirty="0"/>
          </a:p>
          <a:p>
            <a:pPr algn="ctr"/>
            <a:endParaRPr lang="ru-RU" sz="3200" dirty="0"/>
          </a:p>
          <a:p>
            <a:pPr algn="ctr"/>
            <a:br>
              <a:rPr lang="ru-RU" b="1" dirty="0"/>
            </a:br>
            <a:endParaRPr lang="ru-RU" b="1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507" y="145966"/>
            <a:ext cx="3143240" cy="2296163"/>
          </a:xfrm>
          <a:prstGeom prst="rect">
            <a:avLst/>
          </a:prstGeom>
        </p:spPr>
      </p:pic>
      <p:pic>
        <p:nvPicPr>
          <p:cNvPr id="9" name="Изображение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0329" y="175671"/>
            <a:ext cx="2331003" cy="1323026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B69551-8208-4AC9-9C18-66953925BC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52" y="285729"/>
            <a:ext cx="1987665" cy="26502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0716D4-0FB2-4469-8BD6-39D05D47A1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056" y="1576757"/>
            <a:ext cx="2226813" cy="16701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/>
              <a:t>                                    </a:t>
            </a: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r>
              <a:rPr lang="ru-RU" sz="3600" b="1" i="1" dirty="0"/>
              <a:t>                              </a:t>
            </a:r>
            <a:br>
              <a:rPr lang="ru-RU" sz="3600" b="1" i="1" dirty="0"/>
            </a:br>
            <a:br>
              <a:rPr lang="ru-RU" sz="3600" b="1" i="1" dirty="0"/>
            </a:br>
            <a:r>
              <a:rPr lang="ru-RU" sz="3600" b="1" i="1" dirty="0"/>
              <a:t>                     </a:t>
            </a:r>
            <a:br>
              <a:rPr lang="ru-RU" sz="3600" b="1" i="1" dirty="0"/>
            </a:br>
            <a:br>
              <a:rPr lang="ru-RU" sz="3600" b="1" i="1" dirty="0"/>
            </a:br>
            <a:r>
              <a:rPr lang="ru-RU" sz="3600" b="1" i="1" dirty="0"/>
              <a:t> </a:t>
            </a:r>
            <a:br>
              <a:rPr lang="ru-RU" sz="3600" b="1" i="1" dirty="0"/>
            </a:br>
            <a:r>
              <a:rPr lang="ru-RU" sz="3600" b="1" i="1" dirty="0"/>
              <a:t>                                   </a:t>
            </a:r>
            <a:br>
              <a:rPr lang="ru-RU" sz="3600" b="1" i="1" dirty="0"/>
            </a:br>
            <a:r>
              <a:rPr lang="ru-RU" sz="3600" b="1" i="1" dirty="0"/>
              <a:t>                                 </a:t>
            </a: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r>
              <a:rPr lang="ru-RU" sz="3600" b="1" i="1" dirty="0"/>
              <a:t>                                </a:t>
            </a:r>
            <a:br>
              <a:rPr lang="ru-RU" sz="2400" b="1" i="1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400" b="1" dirty="0"/>
              <a:t> </a:t>
            </a:r>
            <a:br>
              <a:rPr lang="ru-RU" sz="2700" b="1" i="1" dirty="0"/>
            </a:br>
            <a:br>
              <a:rPr lang="ru-RU" sz="2700" b="1" i="1" dirty="0"/>
            </a:br>
            <a:br>
              <a:rPr lang="ru-RU" sz="2700" b="1" i="1" dirty="0"/>
            </a:br>
            <a:r>
              <a:rPr lang="ru-RU" sz="2400" b="1" i="1" dirty="0"/>
              <a:t> </a:t>
            </a:r>
            <a:br>
              <a:rPr lang="ru-RU" sz="2400" b="1" i="1" dirty="0"/>
            </a:br>
            <a:r>
              <a:rPr lang="ru-RU" sz="2400" b="1" i="1" dirty="0"/>
              <a:t>                  </a:t>
            </a: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r>
              <a:rPr lang="ru-RU" sz="2400" b="1" i="1" dirty="0"/>
              <a:t>           </a:t>
            </a:r>
            <a:br>
              <a:rPr lang="ru-RU" sz="2400" b="1" i="1" dirty="0"/>
            </a:br>
            <a:r>
              <a:rPr lang="ru-RU" sz="2400" b="1" i="1" dirty="0"/>
              <a:t> </a:t>
            </a:r>
            <a:br>
              <a:rPr lang="ru-RU" sz="2400" dirty="0"/>
            </a:br>
            <a:r>
              <a:rPr lang="ru-RU" sz="2400" b="1" i="1" dirty="0"/>
              <a:t> </a:t>
            </a: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400" b="1" dirty="0"/>
              <a:t> </a:t>
            </a:r>
            <a:br>
              <a:rPr lang="ru-RU" sz="2700" b="1" i="1" dirty="0"/>
            </a:br>
            <a:br>
              <a:rPr lang="ru-RU" sz="2700" b="1" i="1" dirty="0"/>
            </a:br>
            <a:br>
              <a:rPr lang="ru-RU" sz="2700" b="1" i="1" dirty="0"/>
            </a:br>
            <a:br>
              <a:rPr lang="ru-RU" sz="2700" b="1" i="1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04647" y="265911"/>
            <a:ext cx="8295836" cy="6286541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7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 </a:t>
            </a:r>
            <a:endParaRPr lang="ru-RU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наших исследований мы узнали, что  существуют разные виды спецтехники. Для уборки территорий люди придумали </a:t>
            </a:r>
            <a:r>
              <a:rPr lang="ru-RU" sz="7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автоуборщики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Мы выяснили принципы их работы.,, изучили технику безопасности. Проделав огромную работу, нам удалось создать маневренный, многофункциональный -  </a:t>
            </a:r>
            <a:r>
              <a:rPr lang="ru-RU" sz="7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Пылесосомобиль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Он совмещает несколько функций:</a:t>
            </a: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сметает и засасывает  опавшую листву , упаковывает в мусорные пакеты и доставляет их в контейнеры.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очень понравилось работать над этим проектом!  Мы мечтаем , чтобы наша идея воплотилась в жизнь, чтобы наши города стали чище, а дворникам стало работать легче.  Думаем, что и в дальнейшем мы будем создавать различные машины и устройства, которые значительно облегчат труд людей!</a:t>
            </a:r>
          </a:p>
          <a:p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 и Интернет-ресурсов</a:t>
            </a:r>
          </a:p>
          <a:p>
            <a:r>
              <a:rPr lang="ru-RU" sz="8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детская энциклопедия</a:t>
            </a:r>
          </a:p>
          <a:p>
            <a:pPr lvl="0"/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иллюстрированная энциклопедия «Как все-все устроено»</a:t>
            </a:r>
          </a:p>
          <a:p>
            <a:pPr lvl="0"/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Увлекательная энциклопедия «Эксперименты и опыты для детей»</a:t>
            </a:r>
          </a:p>
          <a:p>
            <a:pPr lvl="0"/>
            <a:r>
              <a:rPr lang="en-US" sz="8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/enc/</a:t>
            </a:r>
            <a:r>
              <a:rPr lang="en-US" sz="80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nauka_i_tehnika</a:t>
            </a:r>
            <a:r>
              <a:rPr lang="en-US" sz="8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80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tehnologiya_i_promyshlennost</a:t>
            </a:r>
            <a:r>
              <a:rPr lang="en-US" sz="8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/LIFT.html</a:t>
            </a:r>
            <a:endParaRPr lang="ru-RU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8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80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</a:t>
            </a:r>
            <a:r>
              <a:rPr lang="ru-RU" sz="8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80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lift</a:t>
            </a:r>
            <a:r>
              <a:rPr lang="ru-RU" sz="8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 </a:t>
            </a:r>
          </a:p>
          <a:p>
            <a:r>
              <a:rPr lang="ru-RU" sz="2000" dirty="0"/>
              <a:t> 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29"/>
            <a:ext cx="88582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r>
              <a:rPr lang="ru-RU" sz="3200" b="1" dirty="0"/>
              <a:t>                                                                       </a:t>
            </a:r>
            <a:endParaRPr lang="ru-RU" sz="1600" dirty="0"/>
          </a:p>
          <a:p>
            <a:pPr algn="ctr"/>
            <a:endParaRPr lang="ru-RU" sz="3200" dirty="0"/>
          </a:p>
          <a:p>
            <a:pPr algn="ctr"/>
            <a:br>
              <a:rPr lang="ru-RU" b="1" dirty="0"/>
            </a:br>
            <a:endParaRPr lang="ru-RU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/>
              <a:t>                                    </a:t>
            </a: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r>
              <a:rPr lang="ru-RU" sz="3600" b="1" i="1" dirty="0"/>
              <a:t>                              </a:t>
            </a:r>
            <a:br>
              <a:rPr lang="ru-RU" sz="3600" b="1" i="1" dirty="0"/>
            </a:br>
            <a:br>
              <a:rPr lang="ru-RU" sz="3600" b="1" i="1" dirty="0"/>
            </a:br>
            <a:r>
              <a:rPr lang="ru-RU" sz="3600" b="1" i="1" dirty="0"/>
              <a:t>                     </a:t>
            </a:r>
            <a:br>
              <a:rPr lang="ru-RU" sz="3600" b="1" i="1" dirty="0"/>
            </a:br>
            <a:br>
              <a:rPr lang="ru-RU" sz="3600" b="1" i="1" dirty="0"/>
            </a:br>
            <a:r>
              <a:rPr lang="ru-RU" sz="3600" b="1" i="1" dirty="0"/>
              <a:t> </a:t>
            </a:r>
            <a:br>
              <a:rPr lang="ru-RU" sz="3600" b="1" i="1" dirty="0"/>
            </a:br>
            <a:r>
              <a:rPr lang="ru-RU" sz="3600" b="1" i="1" dirty="0"/>
              <a:t>                                   </a:t>
            </a:r>
            <a:br>
              <a:rPr lang="ru-RU" sz="3600" b="1" i="1" dirty="0"/>
            </a:br>
            <a:r>
              <a:rPr lang="ru-RU" sz="3600" b="1" i="1" dirty="0"/>
              <a:t>                                 </a:t>
            </a: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r>
              <a:rPr lang="ru-RU" sz="3600" b="1" i="1" dirty="0"/>
              <a:t>                                </a:t>
            </a:r>
            <a:br>
              <a:rPr lang="ru-RU" sz="2400" b="1" i="1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400" b="1" dirty="0"/>
              <a:t> </a:t>
            </a:r>
            <a:br>
              <a:rPr lang="ru-RU" sz="2700" b="1" i="1" dirty="0"/>
            </a:br>
            <a:br>
              <a:rPr lang="ru-RU" sz="2700" b="1" i="1" dirty="0"/>
            </a:br>
            <a:br>
              <a:rPr lang="ru-RU" sz="2700" b="1" i="1" dirty="0"/>
            </a:br>
            <a:r>
              <a:rPr lang="ru-RU" sz="2400" b="1" i="1" dirty="0"/>
              <a:t> </a:t>
            </a:r>
            <a:br>
              <a:rPr lang="ru-RU" sz="2400" b="1" i="1" dirty="0"/>
            </a:br>
            <a:r>
              <a:rPr lang="ru-RU" sz="2400" b="1" i="1" dirty="0"/>
              <a:t>                  </a:t>
            </a: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r>
              <a:rPr lang="ru-RU" sz="2400" b="1" i="1" dirty="0"/>
              <a:t>           </a:t>
            </a:r>
            <a:br>
              <a:rPr lang="ru-RU" sz="2400" b="1" i="1" dirty="0"/>
            </a:br>
            <a:r>
              <a:rPr lang="ru-RU" sz="2400" b="1" i="1" dirty="0"/>
              <a:t> </a:t>
            </a:r>
            <a:br>
              <a:rPr lang="ru-RU" sz="2400" dirty="0"/>
            </a:br>
            <a:r>
              <a:rPr lang="ru-RU" sz="2400" b="1" i="1" dirty="0"/>
              <a:t> </a:t>
            </a: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400" b="1" dirty="0"/>
              <a:t> </a:t>
            </a:r>
            <a:br>
              <a:rPr lang="ru-RU" sz="2700" b="1" i="1" dirty="0"/>
            </a:br>
            <a:br>
              <a:rPr lang="ru-RU" sz="2700" b="1" i="1" dirty="0"/>
            </a:br>
            <a:br>
              <a:rPr lang="ru-RU" sz="2700" b="1" i="1" dirty="0"/>
            </a:br>
            <a:br>
              <a:rPr lang="ru-RU" sz="2700" b="1" i="1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8643998" cy="5353072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«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Пылесосомобиля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начала мы познакомились с конструктором и деталями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LEGOEducation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«простые механизмы» и принципами работы  зубчатой передачи</a:t>
            </a:r>
            <a:r>
              <a:rPr lang="ru-RU" sz="2000" b="1" dirty="0">
                <a:solidFill>
                  <a:schemeClr val="tx1"/>
                </a:solidFill>
              </a:rPr>
              <a:t>. 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 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 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 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 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 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 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Сборку модели  мы начали с ходовой части. На плато установили 2 оси и зубчатые колёса (шестерёнки) в количестве 2 штук. Для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Ледозасыпа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 подобрали 4 массивных колеса.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 </a:t>
            </a:r>
          </a:p>
          <a:p>
            <a:endParaRPr lang="ru-RU" sz="2000" b="1" i="1" dirty="0">
              <a:solidFill>
                <a:schemeClr val="tx1"/>
              </a:solidFill>
            </a:endParaRPr>
          </a:p>
          <a:p>
            <a:endParaRPr lang="ru-RU" sz="20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76204"/>
            <a:ext cx="88582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r>
              <a:rPr lang="ru-RU" sz="3200" b="1" dirty="0"/>
              <a:t>                                                                       </a:t>
            </a:r>
            <a:endParaRPr lang="ru-RU" sz="1600" dirty="0"/>
          </a:p>
          <a:p>
            <a:pPr algn="ctr"/>
            <a:endParaRPr lang="ru-RU" sz="3200" dirty="0"/>
          </a:p>
          <a:p>
            <a:pPr algn="ctr"/>
            <a:br>
              <a:rPr lang="ru-RU" b="1" dirty="0"/>
            </a:br>
            <a:endParaRPr lang="ru-RU" b="1" dirty="0"/>
          </a:p>
        </p:txBody>
      </p:sp>
      <p:pic>
        <p:nvPicPr>
          <p:cNvPr id="7" name="Изображение29"/>
          <p:cNvPicPr/>
          <p:nvPr/>
        </p:nvPicPr>
        <p:blipFill>
          <a:blip r:embed="rId2" cstate="print"/>
          <a:stretch>
            <a:fillRect/>
          </a:stretch>
        </p:blipFill>
        <p:spPr>
          <a:xfrm rot="10791563">
            <a:off x="3710081" y="1818889"/>
            <a:ext cx="2370810" cy="1777593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8" name="Изображение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9912" y="4485711"/>
            <a:ext cx="3214710" cy="2214578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B33AC16-A07B-44ED-BC0C-C68391750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628" y="188641"/>
            <a:ext cx="8086725" cy="720080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C1F3AD98-7F04-40EC-BA34-48901C404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3294023"/>
            <a:ext cx="8688966" cy="1668221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внимание мы уделили сборке движущейся впереди метле для сгребания листвы. Нам понадобились длинные балки и два вращающих элемента , которые заставляют метлу работать.. На  оси мы установили по 2 катушки. По всем сторонам платформы установили колеса. С левой стороны мы установили кузов с мотором, который заставляет его опрокидывать урну и упаковывать листву в мусорные пакеты.. Вращающаяся ось приводится в движение моторы при помощи зубчатой передачи.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8F55B3-4D49-4715-A406-2B2DE5364441}"/>
              </a:ext>
            </a:extLst>
          </p:cNvPr>
          <p:cNvSpPr txBox="1"/>
          <p:nvPr/>
        </p:nvSpPr>
        <p:spPr>
          <a:xfrm>
            <a:off x="323528" y="116632"/>
            <a:ext cx="8367844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 Затем мы приступили к сборке кабины. Её мы собрали из балок с выступами и пластин.  Кабину оснастили лобовым стеклом и боковыми стеклами. Поместили в кабину рулевое управление.</a:t>
            </a:r>
          </a:p>
        </p:txBody>
      </p:sp>
      <p:pic>
        <p:nvPicPr>
          <p:cNvPr id="8" name="Изображение19">
            <a:extLst>
              <a:ext uri="{FF2B5EF4-FFF2-40B4-BE49-F238E27FC236}">
                <a16:creationId xmlns:a16="http://schemas.microsoft.com/office/drawing/2014/main" id="{2DAC5AD4-4B5B-4DE5-8C55-9CEBA8267D8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5856" y="1563714"/>
            <a:ext cx="2304256" cy="1668221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9" name="Изображение20">
            <a:extLst>
              <a:ext uri="{FF2B5EF4-FFF2-40B4-BE49-F238E27FC236}">
                <a16:creationId xmlns:a16="http://schemas.microsoft.com/office/drawing/2014/main" id="{7DECDCDF-3A85-4C0C-A72A-83ABFBEDB6C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31840" y="4926539"/>
            <a:ext cx="2880320" cy="1742820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2583350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484784"/>
            <a:ext cx="8086725" cy="20824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/>
              <a:t>                                    </a:t>
            </a: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r>
              <a:rPr lang="ru-RU" sz="3600" b="1" i="1" dirty="0"/>
              <a:t>                              </a:t>
            </a:r>
            <a:br>
              <a:rPr lang="ru-RU" sz="3600" b="1" i="1" dirty="0"/>
            </a:br>
            <a:br>
              <a:rPr lang="ru-RU" sz="3600" b="1" i="1" dirty="0"/>
            </a:br>
            <a:r>
              <a:rPr lang="ru-RU" sz="3600" b="1" i="1" dirty="0"/>
              <a:t>                     </a:t>
            </a:r>
            <a:br>
              <a:rPr lang="ru-RU" sz="3600" b="1" i="1" dirty="0"/>
            </a:br>
            <a:br>
              <a:rPr lang="ru-RU" sz="3600" b="1" i="1" dirty="0"/>
            </a:br>
            <a:r>
              <a:rPr lang="ru-RU" sz="3600" b="1" i="1" dirty="0"/>
              <a:t> </a:t>
            </a:r>
            <a:br>
              <a:rPr lang="ru-RU" sz="3600" b="1" i="1" dirty="0"/>
            </a:br>
            <a:r>
              <a:rPr lang="ru-RU" sz="3600" b="1" i="1" dirty="0"/>
              <a:t>                                   </a:t>
            </a:r>
            <a:br>
              <a:rPr lang="ru-RU" sz="3600" b="1" i="1" dirty="0"/>
            </a:br>
            <a:r>
              <a:rPr lang="ru-RU" sz="3600" b="1" i="1" dirty="0"/>
              <a:t>                                 </a:t>
            </a: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r>
              <a:rPr lang="ru-RU" sz="3600" b="1" i="1" dirty="0"/>
              <a:t>                                </a:t>
            </a:r>
            <a:r>
              <a:rPr lang="ru-RU" sz="3600" b="1" i="1" dirty="0">
                <a:solidFill>
                  <a:schemeClr val="tx1"/>
                </a:solidFill>
              </a:rPr>
              <a:t>Команда «Самоделкины»</a:t>
            </a:r>
            <a:br>
              <a:rPr lang="ru-RU" sz="3600" b="1" i="1" dirty="0">
                <a:solidFill>
                  <a:schemeClr val="tx1"/>
                </a:solidFill>
              </a:rPr>
            </a:b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                                           </a:t>
            </a:r>
            <a:r>
              <a:rPr lang="ru-RU" sz="2400" b="1" i="1" dirty="0">
                <a:solidFill>
                  <a:schemeClr val="tx1"/>
                </a:solidFill>
              </a:rPr>
              <a:t>Девиз: Недаром  смекалка ребятам дана,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>                                                        Во всём и всегда помогает она.</a:t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ru-RU" sz="1200" b="1" i="1" dirty="0">
                <a:solidFill>
                  <a:schemeClr val="tx1"/>
                </a:solidFill>
              </a:rPr>
              <a:t>                                         </a:t>
            </a:r>
            <a:br>
              <a:rPr lang="ru-RU" sz="1200" b="1" i="1" dirty="0">
                <a:solidFill>
                  <a:schemeClr val="tx1"/>
                </a:solidFill>
              </a:rPr>
            </a:br>
            <a:r>
              <a:rPr lang="ru-RU" b="1" i="1" dirty="0"/>
              <a:t>                                           </a:t>
            </a:r>
            <a:r>
              <a:rPr lang="ru-RU" sz="2700" b="1" i="1" dirty="0">
                <a:solidFill>
                  <a:schemeClr val="tx1"/>
                </a:solidFill>
              </a:rPr>
              <a:t>Участники команды</a:t>
            </a:r>
            <a:br>
              <a:rPr lang="ru-RU" sz="2700" b="1" i="1" dirty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>                                                                                                     Дети:        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>                                                                                                    1. Бахтияров  </a:t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>                                                                                                    2Пламеннов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>     </a:t>
            </a:r>
            <a:r>
              <a:rPr lang="ru-RU" sz="2400" b="1" dirty="0">
                <a:solidFill>
                  <a:schemeClr val="tx1"/>
                </a:solidFill>
              </a:rPr>
              <a:t>                                                                                          </a:t>
            </a:r>
            <a:r>
              <a:rPr lang="ru-RU" sz="2400" b="1" i="1" dirty="0">
                <a:solidFill>
                  <a:schemeClr val="tx1"/>
                </a:solidFill>
              </a:rPr>
              <a:t>Родители: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                                                                                        1. </a:t>
            </a:r>
            <a:r>
              <a:rPr lang="ru-RU" sz="2400" b="1" i="1" dirty="0" err="1">
                <a:solidFill>
                  <a:schemeClr val="tx1"/>
                </a:solidFill>
              </a:rPr>
              <a:t>Бурлов</a:t>
            </a:r>
            <a:r>
              <a:rPr lang="ru-RU" sz="2400" b="1" i="1" dirty="0">
                <a:solidFill>
                  <a:schemeClr val="tx1"/>
                </a:solidFill>
              </a:rPr>
              <a:t> Андрей Олегович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                                                                   </a:t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>                                                                                           Руководитель проекта: 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                                                                                            вос</a:t>
            </a:r>
            <a:r>
              <a:rPr lang="ru-RU" sz="2400" b="1" i="1" dirty="0">
                <a:solidFill>
                  <a:schemeClr val="tx1"/>
                </a:solidFill>
              </a:rPr>
              <a:t>питатель –      </a:t>
            </a:r>
            <a:br>
              <a:rPr lang="ru-RU" sz="2400" b="1" i="1" dirty="0">
                <a:solidFill>
                  <a:schemeClr val="tx1"/>
                </a:solidFill>
              </a:rPr>
            </a:br>
            <a:r>
              <a:rPr lang="ru-RU" sz="2400" b="1" i="1" dirty="0">
                <a:solidFill>
                  <a:schemeClr val="tx1"/>
                </a:solidFill>
              </a:rPr>
              <a:t>                                                                                                            Архипова Ольга Николаевна</a:t>
            </a:r>
            <a:br>
              <a:rPr lang="ru-RU" sz="2000" dirty="0"/>
            </a:br>
            <a:br>
              <a:rPr lang="ru-RU" sz="2400" b="1" i="1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400" b="1" dirty="0"/>
              <a:t> </a:t>
            </a:r>
            <a:br>
              <a:rPr lang="ru-RU" sz="2700" b="1" i="1" dirty="0"/>
            </a:br>
            <a:br>
              <a:rPr lang="ru-RU" sz="2700" b="1" i="1" dirty="0"/>
            </a:br>
            <a:br>
              <a:rPr lang="ru-RU" sz="2700" b="1" i="1" dirty="0"/>
            </a:br>
            <a:r>
              <a:rPr lang="ru-RU" sz="2400" b="1" i="1" dirty="0"/>
              <a:t> </a:t>
            </a:r>
            <a:br>
              <a:rPr lang="ru-RU" sz="2400" b="1" i="1" dirty="0"/>
            </a:br>
            <a:r>
              <a:rPr lang="ru-RU" sz="2400" b="1" i="1" dirty="0"/>
              <a:t>                  </a:t>
            </a:r>
            <a:br>
              <a:rPr lang="ru-RU" sz="2400" b="1" i="1" dirty="0"/>
            </a:br>
            <a:br>
              <a:rPr lang="ru-RU" sz="2400" b="1" i="1" dirty="0"/>
            </a:br>
            <a:br>
              <a:rPr lang="ru-RU" sz="2000" b="1" i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Команда « Самоделкины»  </a:t>
            </a:r>
            <a:br>
              <a:rPr lang="ru-RU" sz="2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br>
              <a:rPr lang="ru-RU" sz="2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Девиз: Недаром смекалка ребятам дана , </a:t>
            </a:r>
            <a:br>
              <a:rPr lang="ru-RU" sz="27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во всем и всегда помогает она.</a:t>
            </a:r>
            <a:br>
              <a:rPr lang="ru-RU" sz="27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br>
              <a:rPr lang="ru-RU" sz="2000" i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br>
              <a:rPr lang="ru-RU" sz="2400" b="1" i="1" dirty="0"/>
            </a:br>
            <a:r>
              <a:rPr lang="ru-RU" sz="2400" b="1" i="1" dirty="0"/>
              <a:t>        </a:t>
            </a: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A115F35B-CDC5-4F54-BB45-B16F2DFD4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8144" y="2348881"/>
            <a:ext cx="3024337" cy="5430820"/>
          </a:xfrm>
        </p:spPr>
        <p:txBody>
          <a:bodyPr>
            <a:normAutofit/>
          </a:bodyPr>
          <a:lstStyle/>
          <a:p>
            <a:r>
              <a:rPr lang="ru-RU" sz="1800" b="1" i="1" dirty="0">
                <a:solidFill>
                  <a:schemeClr val="tx1"/>
                </a:solidFill>
              </a:rPr>
              <a:t>Участники команды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Дети:  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1.Бахтияров Тимур 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2.Пламеннов Степан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Родители: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1.Бахтиярова Линара </a:t>
            </a:r>
            <a:r>
              <a:rPr lang="ru-RU" sz="1800" b="1" dirty="0" err="1">
                <a:solidFill>
                  <a:schemeClr val="tx1"/>
                </a:solidFill>
              </a:rPr>
              <a:t>Тагировна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2. Бычкова Екатерина Алексеевна 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Воспитатель: 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Архипова Ольга Николаевна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1304" y="285728"/>
            <a:ext cx="88582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r>
              <a:rPr lang="ru-RU" sz="3200" b="1" dirty="0"/>
              <a:t>                                                                       </a:t>
            </a:r>
            <a:endParaRPr lang="ru-RU" sz="1600" dirty="0"/>
          </a:p>
          <a:p>
            <a:pPr algn="ctr"/>
            <a:endParaRPr lang="ru-RU" sz="3200" dirty="0"/>
          </a:p>
          <a:p>
            <a:pPr algn="ctr"/>
            <a:br>
              <a:rPr lang="ru-RU" b="1" dirty="0"/>
            </a:br>
            <a:endParaRPr lang="ru-RU" b="1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6" y="188639"/>
            <a:ext cx="2280598" cy="216024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978E86-933D-4955-8510-AC83624700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922" y="2121277"/>
            <a:ext cx="3341948" cy="445593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64B968A-D247-403F-9549-B1A9A2DEE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628" y="404664"/>
            <a:ext cx="8086725" cy="28083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0E4B6114-8507-4C8E-B419-234D57455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116633"/>
            <a:ext cx="8439852" cy="3600400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6. Провели многочисленные испытания. И столкнулись с такой проблемой: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Пылесосомобиль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тяжело передвигался вперед и не срабатывала метла. Тогда мы увеличили мощность и разобрали машину, тем самым облегчили ее.. Убрали множество пластин, которыми укрепляли основание машины. Мы пытались опытным путём добиться плавного движения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Пылесосомобиля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по платформе. 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7. После реконструкции мы провели очередное промежуточное испытание. Включили машину , насыпали листву и машина поехала, метла впереди стала сметать листву..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Итак, наш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Пылесосомобиль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готов!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2614AF-E90C-4C55-8929-D9E0C70727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047204"/>
            <a:ext cx="3816424" cy="371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53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FBEC1EF-947F-4655-B303-85A17F690B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C35FFF68-E02A-4AE8-B48C-83A976F23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3"/>
            <a:ext cx="8587359" cy="3096344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8. Итоговой сборкой оказалась работа по конструированию макета парка . Мы изготовили фрагмент парка с тротуарными дорожками .Для оформления парка использовалось множество деревьев и лавочек изготовленных из картона. На фото можно рассмотреть прекрасную осеннюю погоду с опавшими листьями и одиноко стоящими лавочками , приглашающими людей на прогулку в чистую парковую зону.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4E5586-88A0-4CEB-9DB5-5A8F97F60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92896"/>
            <a:ext cx="489654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4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/>
              <a:t>                                    </a:t>
            </a: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r>
              <a:rPr lang="ru-RU" sz="3600" b="1" i="1" dirty="0"/>
              <a:t>                              </a:t>
            </a:r>
            <a:br>
              <a:rPr lang="ru-RU" sz="3600" b="1" i="1" dirty="0"/>
            </a:br>
            <a:br>
              <a:rPr lang="ru-RU" sz="3600" b="1" i="1" dirty="0"/>
            </a:br>
            <a:r>
              <a:rPr lang="ru-RU" sz="3600" b="1" i="1" dirty="0"/>
              <a:t>                     </a:t>
            </a:r>
            <a:br>
              <a:rPr lang="ru-RU" sz="3600" b="1" i="1" dirty="0"/>
            </a:br>
            <a:br>
              <a:rPr lang="ru-RU" sz="3600" b="1" i="1" dirty="0"/>
            </a:br>
            <a:r>
              <a:rPr lang="ru-RU" sz="3600" b="1" i="1" dirty="0"/>
              <a:t> </a:t>
            </a:r>
            <a:br>
              <a:rPr lang="ru-RU" sz="3600" b="1" i="1" dirty="0"/>
            </a:br>
            <a:r>
              <a:rPr lang="ru-RU" sz="3600" b="1" i="1" dirty="0"/>
              <a:t>                                   </a:t>
            </a:r>
            <a:br>
              <a:rPr lang="ru-RU" sz="3600" b="1" i="1" dirty="0"/>
            </a:br>
            <a:r>
              <a:rPr lang="ru-RU" sz="3600" b="1" i="1" dirty="0"/>
              <a:t>                                 </a:t>
            </a: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r>
              <a:rPr lang="ru-RU" sz="3600" b="1" i="1" dirty="0"/>
              <a:t>                                </a:t>
            </a:r>
            <a:br>
              <a:rPr lang="ru-RU" sz="2400" b="1" i="1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400" b="1" dirty="0"/>
              <a:t> </a:t>
            </a:r>
            <a:br>
              <a:rPr lang="ru-RU" sz="2700" b="1" i="1" dirty="0"/>
            </a:br>
            <a:br>
              <a:rPr lang="ru-RU" sz="2700" b="1" i="1" dirty="0"/>
            </a:br>
            <a:br>
              <a:rPr lang="ru-RU" sz="2700" b="1" i="1" dirty="0"/>
            </a:br>
            <a:r>
              <a:rPr lang="ru-RU" sz="2400" b="1" i="1" dirty="0"/>
              <a:t> </a:t>
            </a:r>
            <a:br>
              <a:rPr lang="ru-RU" sz="2400" b="1" i="1" dirty="0"/>
            </a:br>
            <a:r>
              <a:rPr lang="ru-RU" sz="2400" b="1" i="1" dirty="0"/>
              <a:t>                  </a:t>
            </a: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r>
              <a:rPr lang="ru-RU" sz="2400" b="1" i="1" dirty="0"/>
              <a:t>           </a:t>
            </a:r>
            <a:br>
              <a:rPr lang="ru-RU" sz="2400" b="1" i="1" dirty="0"/>
            </a:br>
            <a:r>
              <a:rPr lang="ru-RU" sz="2400" b="1" i="1" dirty="0"/>
              <a:t> </a:t>
            </a:r>
            <a:br>
              <a:rPr lang="ru-RU" sz="2400" dirty="0"/>
            </a:br>
            <a:r>
              <a:rPr lang="ru-RU" sz="2400" b="1" i="1" dirty="0"/>
              <a:t> </a:t>
            </a: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400" b="1" dirty="0"/>
              <a:t> </a:t>
            </a:r>
            <a:br>
              <a:rPr lang="ru-RU" sz="2700" b="1" i="1" dirty="0"/>
            </a:br>
            <a:br>
              <a:rPr lang="ru-RU" sz="2700" b="1" i="1" dirty="0"/>
            </a:br>
            <a:br>
              <a:rPr lang="ru-RU" sz="2700" b="1" i="1" dirty="0"/>
            </a:br>
            <a:br>
              <a:rPr lang="ru-RU" sz="2700" b="1" i="1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subTitle" idx="1"/>
          </p:nvPr>
        </p:nvSpPr>
        <p:spPr>
          <a:xfrm>
            <a:off x="5002431" y="1783080"/>
            <a:ext cx="3713881" cy="44251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>
                <a:solidFill>
                  <a:schemeClr val="tx1"/>
                </a:solidFill>
              </a:rPr>
              <a:t>Мама - инженер познакомила нас с особенностями составления чертежей и схем для создания будущих моделей на производстве и  рассказала  нам,    как составляются программы для роботизированной техники, о том как компьютерные программы заставляют двигаться огромные машины. Мы попросили  её научить нас составлять такие программы для наших  построек. </a:t>
            </a:r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29"/>
            <a:ext cx="88582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r>
              <a:rPr lang="ru-RU" sz="3200" b="1" dirty="0"/>
              <a:t>                                                                       </a:t>
            </a:r>
            <a:endParaRPr lang="ru-RU" sz="1600" dirty="0"/>
          </a:p>
          <a:p>
            <a:pPr algn="ctr"/>
            <a:endParaRPr lang="ru-RU" sz="3200" dirty="0"/>
          </a:p>
          <a:p>
            <a:pPr algn="ctr"/>
            <a:br>
              <a:rPr lang="ru-RU" b="1" dirty="0"/>
            </a:b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57166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В нашем детском саду проходила тематическая неделя «Труд  взрослых. Профессии». Мы с радостью приглашали своих родителей в детский сад , а они с удовольствием рассказывали нам о своем производстве и профессиях.</a:t>
            </a:r>
          </a:p>
          <a:p>
            <a:pPr algn="ctr"/>
            <a:endParaRPr lang="ru-RU" b="1" dirty="0"/>
          </a:p>
          <a:p>
            <a:pPr algn="ctr"/>
            <a:endParaRPr lang="ru-RU" b="1" dirty="0"/>
          </a:p>
        </p:txBody>
      </p:sp>
      <p:pic>
        <p:nvPicPr>
          <p:cNvPr id="11" name="Рисунок 10" descr="G:\фото обратная связь\встреча с интересн. людьми\IMG_20211004_0959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119" y="2186514"/>
            <a:ext cx="3934871" cy="295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/>
              <a:t>                                    </a:t>
            </a: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r>
              <a:rPr lang="ru-RU" sz="3600" b="1" i="1" dirty="0"/>
              <a:t>                              </a:t>
            </a:r>
            <a:br>
              <a:rPr lang="ru-RU" sz="3600" b="1" i="1" dirty="0"/>
            </a:br>
            <a:br>
              <a:rPr lang="ru-RU" sz="3600" b="1" i="1" dirty="0"/>
            </a:br>
            <a:r>
              <a:rPr lang="ru-RU" sz="3600" b="1" i="1" dirty="0"/>
              <a:t>                     </a:t>
            </a:r>
            <a:br>
              <a:rPr lang="ru-RU" sz="3600" b="1" i="1" dirty="0"/>
            </a:br>
            <a:br>
              <a:rPr lang="ru-RU" sz="3600" b="1" i="1" dirty="0"/>
            </a:br>
            <a:r>
              <a:rPr lang="ru-RU" sz="3600" b="1" i="1" dirty="0"/>
              <a:t> </a:t>
            </a:r>
            <a:br>
              <a:rPr lang="ru-RU" sz="3600" b="1" i="1" dirty="0"/>
            </a:br>
            <a:r>
              <a:rPr lang="ru-RU" sz="3600" b="1" i="1" dirty="0"/>
              <a:t>                                   </a:t>
            </a:r>
            <a:br>
              <a:rPr lang="ru-RU" sz="3600" b="1" i="1" dirty="0"/>
            </a:br>
            <a:r>
              <a:rPr lang="ru-RU" sz="3600" b="1" i="1" dirty="0"/>
              <a:t>                                 </a:t>
            </a: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r>
              <a:rPr lang="ru-RU" sz="3600" b="1" i="1" dirty="0"/>
              <a:t>                                </a:t>
            </a:r>
            <a:br>
              <a:rPr lang="ru-RU" sz="2400" b="1" i="1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400" b="1" dirty="0"/>
              <a:t> </a:t>
            </a:r>
            <a:br>
              <a:rPr lang="ru-RU" sz="2700" b="1" i="1" dirty="0"/>
            </a:br>
            <a:br>
              <a:rPr lang="ru-RU" sz="2700" b="1" i="1" dirty="0"/>
            </a:br>
            <a:br>
              <a:rPr lang="ru-RU" sz="2700" b="1" i="1" dirty="0"/>
            </a:br>
            <a:r>
              <a:rPr lang="ru-RU" sz="2400" b="1" i="1" dirty="0"/>
              <a:t> </a:t>
            </a:r>
            <a:br>
              <a:rPr lang="ru-RU" sz="2400" b="1" i="1" dirty="0"/>
            </a:br>
            <a:r>
              <a:rPr lang="ru-RU" sz="2400" b="1" i="1" dirty="0"/>
              <a:t>                  </a:t>
            </a: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r>
              <a:rPr lang="ru-RU" sz="2400" b="1" i="1" dirty="0"/>
              <a:t>           </a:t>
            </a:r>
            <a:br>
              <a:rPr lang="ru-RU" sz="2400" b="1" i="1" dirty="0"/>
            </a:br>
            <a:r>
              <a:rPr lang="ru-RU" sz="2400" b="1" i="1" dirty="0"/>
              <a:t> </a:t>
            </a:r>
            <a:br>
              <a:rPr lang="ru-RU" sz="2400" dirty="0"/>
            </a:br>
            <a:r>
              <a:rPr lang="ru-RU" sz="2400" b="1" i="1" dirty="0"/>
              <a:t> </a:t>
            </a: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400" b="1" dirty="0"/>
              <a:t> </a:t>
            </a:r>
            <a:br>
              <a:rPr lang="ru-RU" sz="2700" b="1" i="1" dirty="0"/>
            </a:br>
            <a:br>
              <a:rPr lang="ru-RU" sz="2700" b="1" i="1" dirty="0"/>
            </a:br>
            <a:br>
              <a:rPr lang="ru-RU" sz="2700" b="1" i="1" dirty="0"/>
            </a:br>
            <a:br>
              <a:rPr lang="ru-RU" sz="2700" b="1" i="1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44E57C-A602-4B63-9755-10A14C4C96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29"/>
            <a:ext cx="88582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r>
              <a:rPr lang="ru-RU" sz="3200" b="1" dirty="0"/>
              <a:t>                                                                       </a:t>
            </a:r>
            <a:endParaRPr lang="ru-RU" sz="1600" dirty="0"/>
          </a:p>
          <a:p>
            <a:pPr algn="ctr"/>
            <a:endParaRPr lang="ru-RU" sz="3200" dirty="0"/>
          </a:p>
          <a:p>
            <a:pPr algn="ctr"/>
            <a:br>
              <a:rPr lang="ru-RU" b="1" dirty="0"/>
            </a:br>
            <a:endParaRPr lang="ru-RU" b="1" dirty="0"/>
          </a:p>
        </p:txBody>
      </p:sp>
      <p:sp>
        <p:nvSpPr>
          <p:cNvPr id="1026" name="AutoShape 2" descr="chrome://fileicon/?path=C%3A%5CUsers%5Cuser%5CDownloads%5CDSCN6430.JPG&amp;scale=1.25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C:\Users\user\Desktop\25ed191a-88ac-42d0-ba54-014edbf4037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63764"/>
            <a:ext cx="3980668" cy="264320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85720" y="357166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 В течении недели  мы знакомились с  различными видами производства  Самарской области . Более углубленно мы изучили завод « АВТОВАЗ».</a:t>
            </a:r>
          </a:p>
        </p:txBody>
      </p:sp>
      <p:pic>
        <p:nvPicPr>
          <p:cNvPr id="13" name="Picture 3" descr="C:\Users\user\Desktop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60" y="1028045"/>
            <a:ext cx="4054415" cy="2714644"/>
          </a:xfrm>
          <a:prstGeom prst="rect">
            <a:avLst/>
          </a:prstGeom>
          <a:noFill/>
        </p:spPr>
      </p:pic>
      <p:pic>
        <p:nvPicPr>
          <p:cNvPr id="15" name="Picture 4" descr="C:\Users\user\Desktop\wx10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00504"/>
            <a:ext cx="4071966" cy="2522357"/>
          </a:xfrm>
          <a:prstGeom prst="rect">
            <a:avLst/>
          </a:prstGeom>
          <a:noFill/>
        </p:spPr>
      </p:pic>
      <p:pic>
        <p:nvPicPr>
          <p:cNvPr id="16" name="Picture 5" descr="C:\Users\user\Desktop\o-pervoj-rossijskoj-mnogorazovoj-rakete-na-metane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000504"/>
            <a:ext cx="3971000" cy="2526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8EB668F-D9F2-4D97-B5CD-A7B5F1012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628" y="-171399"/>
            <a:ext cx="8086725" cy="2016224"/>
          </a:xfr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Завод « АВТОВАЗ», выпускает  широкий ряд  моделей машин. Нас заинтересовали схемы их сборки.     Мы изучили  эти схемы. </a:t>
            </a:r>
            <a:r>
              <a:rPr lang="ru-RU" sz="1800" b="1" spc="0" dirty="0">
                <a:solidFill>
                  <a:prstClr val="black"/>
                </a:solidFill>
                <a:latin typeface="Calibri Light" panose="020F0302020204030204"/>
                <a:ea typeface="+mn-ea"/>
                <a:cs typeface="+mn-cs"/>
              </a:rPr>
              <a:t>Попробовали стать маленькими инженерами по разработке машин</a:t>
            </a: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DAECDECF-F9B1-4230-80F8-1E5100280E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0965A6-73F7-4C0F-B519-D8CE9359F2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77" y="1985431"/>
            <a:ext cx="3693610" cy="38588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40C638-4665-4584-B5A1-B03EE7EB40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3" y="2261031"/>
            <a:ext cx="3148807" cy="419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40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105270"/>
            <a:ext cx="4538857" cy="3213525"/>
          </a:xfrm>
        </p:spPr>
        <p:txBody>
          <a:bodyPr>
            <a:normAutofit fontScale="90000"/>
          </a:bodyPr>
          <a:lstStyle/>
          <a:p>
            <a:r>
              <a:rPr lang="ru-RU" sz="2400" b="1" i="1" dirty="0"/>
              <a:t>                                    </a:t>
            </a: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r>
              <a:rPr lang="ru-RU" sz="3600" b="1" i="1" dirty="0"/>
              <a:t>                              </a:t>
            </a:r>
            <a:br>
              <a:rPr lang="ru-RU" sz="3600" b="1" i="1" dirty="0"/>
            </a:br>
            <a:br>
              <a:rPr lang="ru-RU" sz="3600" b="1" i="1" dirty="0"/>
            </a:br>
            <a:r>
              <a:rPr lang="ru-RU" sz="3600" b="1" i="1" dirty="0"/>
              <a:t>                     </a:t>
            </a:r>
            <a:br>
              <a:rPr lang="ru-RU" sz="3600" b="1" i="1" dirty="0"/>
            </a:br>
            <a:br>
              <a:rPr lang="ru-RU" sz="3600" b="1" i="1" dirty="0"/>
            </a:br>
            <a:r>
              <a:rPr lang="ru-RU" sz="3600" b="1" i="1" dirty="0"/>
              <a:t> </a:t>
            </a:r>
            <a:br>
              <a:rPr lang="ru-RU" sz="3600" b="1" i="1" dirty="0"/>
            </a:br>
            <a:r>
              <a:rPr lang="ru-RU" sz="3600" b="1" i="1" dirty="0"/>
              <a:t>                                   </a:t>
            </a:r>
            <a:br>
              <a:rPr lang="ru-RU" sz="3600" b="1" i="1" dirty="0"/>
            </a:br>
            <a:r>
              <a:rPr lang="ru-RU" sz="3600" b="1" i="1" dirty="0"/>
              <a:t>                                 </a:t>
            </a: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r>
              <a:rPr lang="ru-RU" sz="2200" b="1" dirty="0"/>
              <a:t>играли в строительные игры «Транспорт», «Железнодорожный транспорт», «Агрокомплекс».</a:t>
            </a:r>
            <a:br>
              <a:rPr lang="ru-RU" sz="3200" b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r>
              <a:rPr lang="ru-RU" sz="3600" b="1" i="1" dirty="0"/>
              <a:t>                                </a:t>
            </a:r>
            <a:br>
              <a:rPr lang="ru-RU" sz="2400" b="1" i="1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400" b="1" dirty="0"/>
              <a:t> </a:t>
            </a:r>
            <a:br>
              <a:rPr lang="ru-RU" sz="2700" b="1" i="1" dirty="0"/>
            </a:br>
            <a:br>
              <a:rPr lang="ru-RU" sz="2700" b="1" i="1" dirty="0"/>
            </a:br>
            <a:br>
              <a:rPr lang="ru-RU" sz="2700" b="1" i="1" dirty="0"/>
            </a:br>
            <a:r>
              <a:rPr lang="ru-RU" sz="2400" b="1" i="1" dirty="0"/>
              <a:t> </a:t>
            </a:r>
            <a:br>
              <a:rPr lang="ru-RU" sz="2400" b="1" i="1" dirty="0"/>
            </a:br>
            <a:r>
              <a:rPr lang="ru-RU" sz="2400" b="1" i="1" dirty="0"/>
              <a:t>                  </a:t>
            </a: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r>
              <a:rPr lang="ru-RU" sz="2400" b="1" i="1" dirty="0"/>
              <a:t>           </a:t>
            </a:r>
            <a:br>
              <a:rPr lang="ru-RU" sz="2400" b="1" i="1" dirty="0"/>
            </a:br>
            <a:r>
              <a:rPr lang="ru-RU" sz="2400" b="1" i="1" dirty="0"/>
              <a:t> </a:t>
            </a:r>
            <a:br>
              <a:rPr lang="ru-RU" sz="2400" dirty="0"/>
            </a:br>
            <a:r>
              <a:rPr lang="ru-RU" sz="2400" b="1" i="1" dirty="0"/>
              <a:t> </a:t>
            </a: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400" b="1" dirty="0"/>
              <a:t> </a:t>
            </a:r>
            <a:br>
              <a:rPr lang="ru-RU" sz="2700" b="1" i="1" dirty="0"/>
            </a:br>
            <a:br>
              <a:rPr lang="ru-RU" sz="2700" b="1" i="1" dirty="0"/>
            </a:br>
            <a:br>
              <a:rPr lang="ru-RU" sz="2700" b="1" i="1" dirty="0"/>
            </a:b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8C131B-55E5-437E-AF10-B54E5C31B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20" y="4194149"/>
            <a:ext cx="6921151" cy="16459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0"/>
            <a:ext cx="8858280" cy="5652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r>
              <a:rPr lang="ru-RU" sz="3200" b="1" dirty="0"/>
              <a:t>                                                                       </a:t>
            </a:r>
            <a:endParaRPr lang="ru-RU" sz="1600" dirty="0"/>
          </a:p>
          <a:p>
            <a:pPr algn="ctr"/>
            <a:endParaRPr lang="ru-RU" sz="3200" dirty="0"/>
          </a:p>
          <a:p>
            <a:pPr algn="ctr"/>
            <a:br>
              <a:rPr lang="ru-RU" b="1" dirty="0"/>
            </a:b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3390" y="105271"/>
            <a:ext cx="880649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 Посмотрели энциклопедию о заводе « АВТОВАЗ», на конструировании собрали  разные виды транспорта </a:t>
            </a:r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D4225C-D5B1-44AF-842C-C997D6C6FD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7" y="1533641"/>
            <a:ext cx="2940552" cy="37808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43B6EC4-5304-4198-ABD2-3D0F52A1BA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255" y="1533641"/>
            <a:ext cx="2835635" cy="378084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ABA0ACF-25E3-4843-8DAD-CB139D3894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37" y="1533641"/>
            <a:ext cx="2835635" cy="37808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/>
              <a:t>                                    </a:t>
            </a: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r>
              <a:rPr lang="ru-RU" sz="3600" b="1" i="1" dirty="0"/>
              <a:t>                              </a:t>
            </a:r>
            <a:br>
              <a:rPr lang="ru-RU" sz="3600" b="1" i="1" dirty="0"/>
            </a:br>
            <a:br>
              <a:rPr lang="ru-RU" sz="3600" b="1" i="1" dirty="0"/>
            </a:br>
            <a:r>
              <a:rPr lang="ru-RU" sz="3600" b="1" i="1" dirty="0"/>
              <a:t>                     </a:t>
            </a:r>
            <a:br>
              <a:rPr lang="ru-RU" sz="3600" b="1" i="1" dirty="0"/>
            </a:br>
            <a:br>
              <a:rPr lang="ru-RU" sz="3600" b="1" i="1" dirty="0"/>
            </a:br>
            <a:r>
              <a:rPr lang="ru-RU" sz="3600" b="1" i="1" dirty="0"/>
              <a:t> </a:t>
            </a:r>
            <a:br>
              <a:rPr lang="ru-RU" sz="3600" b="1" i="1" dirty="0"/>
            </a:br>
            <a:r>
              <a:rPr lang="ru-RU" sz="3600" b="1" i="1" dirty="0"/>
              <a:t>                                   </a:t>
            </a:r>
            <a:br>
              <a:rPr lang="ru-RU" sz="3600" b="1" i="1" dirty="0"/>
            </a:br>
            <a:r>
              <a:rPr lang="ru-RU" sz="3600" b="1" i="1" dirty="0"/>
              <a:t>                                 </a:t>
            </a: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r>
              <a:rPr lang="ru-RU" sz="3600" b="1" i="1" dirty="0"/>
              <a:t>                                </a:t>
            </a:r>
            <a:br>
              <a:rPr lang="ru-RU" sz="2400" b="1" i="1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400" b="1" dirty="0"/>
              <a:t> </a:t>
            </a:r>
            <a:br>
              <a:rPr lang="ru-RU" sz="2700" b="1" i="1" dirty="0"/>
            </a:br>
            <a:br>
              <a:rPr lang="ru-RU" sz="2700" b="1" i="1" dirty="0"/>
            </a:br>
            <a:br>
              <a:rPr lang="ru-RU" sz="2700" b="1" i="1" dirty="0"/>
            </a:br>
            <a:r>
              <a:rPr lang="ru-RU" sz="2400" b="1" i="1" dirty="0"/>
              <a:t> </a:t>
            </a:r>
            <a:br>
              <a:rPr lang="ru-RU" sz="2400" b="1" i="1" dirty="0"/>
            </a:br>
            <a:r>
              <a:rPr lang="ru-RU" sz="2400" b="1" i="1" dirty="0"/>
              <a:t>                  </a:t>
            </a: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r>
              <a:rPr lang="ru-RU" sz="2400" b="1" i="1" dirty="0"/>
              <a:t>           </a:t>
            </a:r>
            <a:br>
              <a:rPr lang="ru-RU" sz="2400" b="1" i="1" dirty="0"/>
            </a:br>
            <a:r>
              <a:rPr lang="ru-RU" sz="2400" b="1" i="1" dirty="0"/>
              <a:t> </a:t>
            </a:r>
            <a:br>
              <a:rPr lang="ru-RU" sz="2400" dirty="0"/>
            </a:br>
            <a:r>
              <a:rPr lang="ru-RU" sz="2400" b="1" i="1" dirty="0"/>
              <a:t> </a:t>
            </a: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400" b="1" dirty="0"/>
              <a:t> </a:t>
            </a:r>
            <a:br>
              <a:rPr lang="ru-RU" sz="2700" b="1" i="1" dirty="0"/>
            </a:br>
            <a:br>
              <a:rPr lang="ru-RU" sz="2700" b="1" i="1" dirty="0"/>
            </a:br>
            <a:br>
              <a:rPr lang="ru-RU" sz="2700" b="1" i="1" dirty="0"/>
            </a:br>
            <a:br>
              <a:rPr lang="ru-RU" sz="2700" b="1" i="1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0342D8-D312-4F44-AB9B-C7694AF381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29"/>
            <a:ext cx="88582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r>
              <a:rPr lang="ru-RU" sz="3200" b="1" dirty="0"/>
              <a:t>                                                                       </a:t>
            </a:r>
            <a:endParaRPr lang="ru-RU" sz="1600" dirty="0"/>
          </a:p>
          <a:p>
            <a:pPr algn="ctr"/>
            <a:endParaRPr lang="ru-RU" sz="3200" dirty="0"/>
          </a:p>
          <a:p>
            <a:pPr algn="ctr"/>
            <a:br>
              <a:rPr lang="ru-RU" b="1" dirty="0"/>
            </a:b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85728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  <a:p>
            <a:pPr algn="ctr"/>
            <a:r>
              <a:rPr lang="ru-RU" b="1" dirty="0"/>
              <a:t> В детском саду мы часто видим ,как работают наши дворники.  Убедились в важности и необходимости данной профессии. Мы узнали о  их нелёгком труде. Нам очень захотелось им помочь.  Появился очень важный вопрос, как помочь нашим дворникам в уборке территории. После изученного материала, мы решили создать машину по уборке опавшей листвы, которая и облегчит труд дворника.</a:t>
            </a:r>
          </a:p>
          <a:p>
            <a:pPr algn="ctr"/>
            <a:endParaRPr lang="ru-RU" dirty="0"/>
          </a:p>
          <a:p>
            <a:pPr algn="ctr"/>
            <a:endParaRPr lang="ru-RU" b="1" dirty="0"/>
          </a:p>
        </p:txBody>
      </p:sp>
      <p:pic>
        <p:nvPicPr>
          <p:cNvPr id="15" name="Picture 6" descr="C:\Users\user\Desktop\6c094e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9" y="2230695"/>
            <a:ext cx="3816423" cy="4048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/>
              <a:t>                                    </a:t>
            </a: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r>
              <a:rPr lang="ru-RU" sz="3600" b="1" i="1" dirty="0"/>
              <a:t>                              </a:t>
            </a:r>
            <a:br>
              <a:rPr lang="ru-RU" sz="3600" b="1" i="1" dirty="0"/>
            </a:br>
            <a:br>
              <a:rPr lang="ru-RU" sz="3600" b="1" i="1" dirty="0"/>
            </a:br>
            <a:r>
              <a:rPr lang="ru-RU" sz="3600" b="1" i="1" dirty="0"/>
              <a:t>                     </a:t>
            </a:r>
            <a:br>
              <a:rPr lang="ru-RU" sz="3600" b="1" i="1" dirty="0"/>
            </a:br>
            <a:br>
              <a:rPr lang="ru-RU" sz="3600" b="1" i="1" dirty="0"/>
            </a:br>
            <a:r>
              <a:rPr lang="ru-RU" sz="3600" b="1" i="1" dirty="0"/>
              <a:t> </a:t>
            </a:r>
            <a:br>
              <a:rPr lang="ru-RU" sz="3600" b="1" i="1" dirty="0"/>
            </a:br>
            <a:r>
              <a:rPr lang="ru-RU" sz="3600" b="1" i="1" dirty="0"/>
              <a:t>                                   </a:t>
            </a:r>
            <a:br>
              <a:rPr lang="ru-RU" sz="3600" b="1" i="1" dirty="0"/>
            </a:br>
            <a:r>
              <a:rPr lang="ru-RU" sz="3600" b="1" i="1" dirty="0"/>
              <a:t>                                 </a:t>
            </a: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r>
              <a:rPr lang="ru-RU" sz="3600" b="1" i="1" dirty="0"/>
              <a:t>                                </a:t>
            </a:r>
            <a:br>
              <a:rPr lang="ru-RU" sz="2400" b="1" i="1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400" b="1" dirty="0"/>
              <a:t> </a:t>
            </a:r>
            <a:br>
              <a:rPr lang="ru-RU" sz="2700" b="1" i="1" dirty="0"/>
            </a:br>
            <a:br>
              <a:rPr lang="ru-RU" sz="2700" b="1" i="1" dirty="0"/>
            </a:br>
            <a:br>
              <a:rPr lang="ru-RU" sz="2700" b="1" i="1" dirty="0"/>
            </a:br>
            <a:r>
              <a:rPr lang="ru-RU" sz="2400" b="1" i="1" dirty="0"/>
              <a:t> </a:t>
            </a:r>
            <a:br>
              <a:rPr lang="ru-RU" sz="2400" b="1" i="1" dirty="0"/>
            </a:br>
            <a:r>
              <a:rPr lang="ru-RU" sz="2400" b="1" i="1" dirty="0"/>
              <a:t>                  </a:t>
            </a: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r>
              <a:rPr lang="ru-RU" sz="2400" b="1" i="1" dirty="0"/>
              <a:t>           </a:t>
            </a:r>
            <a:br>
              <a:rPr lang="ru-RU" sz="2400" b="1" i="1" dirty="0"/>
            </a:br>
            <a:r>
              <a:rPr lang="ru-RU" sz="2400" b="1" i="1" dirty="0"/>
              <a:t> </a:t>
            </a:r>
            <a:br>
              <a:rPr lang="ru-RU" sz="2400" dirty="0"/>
            </a:br>
            <a:r>
              <a:rPr lang="ru-RU" sz="2400" b="1" i="1" dirty="0"/>
              <a:t> </a:t>
            </a: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400" b="1" dirty="0"/>
              <a:t> </a:t>
            </a:r>
            <a:br>
              <a:rPr lang="ru-RU" sz="2700" b="1" i="1" dirty="0"/>
            </a:br>
            <a:br>
              <a:rPr lang="ru-RU" sz="2700" b="1" i="1" dirty="0"/>
            </a:br>
            <a:br>
              <a:rPr lang="ru-RU" sz="2700" b="1" i="1" dirty="0"/>
            </a:br>
            <a:br>
              <a:rPr lang="ru-RU" sz="2700" b="1" i="1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B2E185-87FD-410F-854F-40CF20CC14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29"/>
            <a:ext cx="88582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r>
              <a:rPr lang="ru-RU" sz="3200" b="1" dirty="0"/>
              <a:t>                                                                       </a:t>
            </a:r>
            <a:endParaRPr lang="ru-RU" sz="1600" dirty="0"/>
          </a:p>
          <a:p>
            <a:pPr algn="ctr"/>
            <a:endParaRPr lang="ru-RU" sz="3200" dirty="0"/>
          </a:p>
          <a:p>
            <a:pPr algn="ctr"/>
            <a:br>
              <a:rPr lang="ru-RU" b="1" dirty="0"/>
            </a:b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1439" y="85674"/>
            <a:ext cx="850112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Так появилась идея проекта </a:t>
            </a: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400" b="1" dirty="0"/>
              <a:t>«Как сделать труд дворника более продуктивным и  менее трудоемким»</a:t>
            </a:r>
            <a:br>
              <a:rPr lang="ru-RU" sz="1100" dirty="0"/>
            </a:br>
            <a:endParaRPr lang="ru-RU" dirty="0"/>
          </a:p>
        </p:txBody>
      </p:sp>
      <p:pic>
        <p:nvPicPr>
          <p:cNvPr id="13" name="Picture 3" descr="C:\Users\user\Desktop\EcHVcx1J3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946294"/>
            <a:ext cx="2682354" cy="3277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/>
              <a:t>                                    </a:t>
            </a: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r>
              <a:rPr lang="ru-RU" sz="3600" b="1" i="1" dirty="0"/>
              <a:t>                              </a:t>
            </a:r>
            <a:br>
              <a:rPr lang="ru-RU" sz="3600" b="1" i="1" dirty="0"/>
            </a:br>
            <a:br>
              <a:rPr lang="ru-RU" sz="3600" b="1" i="1" dirty="0"/>
            </a:br>
            <a:r>
              <a:rPr lang="ru-RU" sz="3600" b="1" i="1" dirty="0"/>
              <a:t>                     </a:t>
            </a:r>
            <a:br>
              <a:rPr lang="ru-RU" sz="3600" b="1" i="1" dirty="0"/>
            </a:br>
            <a:br>
              <a:rPr lang="ru-RU" sz="3600" b="1" i="1" dirty="0"/>
            </a:br>
            <a:r>
              <a:rPr lang="ru-RU" sz="3600" b="1" i="1" dirty="0"/>
              <a:t> </a:t>
            </a:r>
            <a:br>
              <a:rPr lang="ru-RU" sz="3600" b="1" i="1" dirty="0"/>
            </a:br>
            <a:r>
              <a:rPr lang="ru-RU" sz="3600" b="1" i="1" dirty="0"/>
              <a:t>                                   </a:t>
            </a:r>
            <a:br>
              <a:rPr lang="ru-RU" sz="3600" b="1" i="1" dirty="0"/>
            </a:br>
            <a:r>
              <a:rPr lang="ru-RU" sz="3600" b="1" i="1" dirty="0"/>
              <a:t>                                 </a:t>
            </a: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br>
              <a:rPr lang="ru-RU" sz="3600" b="1" i="1" dirty="0"/>
            </a:br>
            <a:r>
              <a:rPr lang="ru-RU" sz="3600" b="1" i="1" dirty="0"/>
              <a:t>                                </a:t>
            </a:r>
            <a:br>
              <a:rPr lang="ru-RU" sz="2400" b="1" i="1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400" b="1" dirty="0"/>
              <a:t> </a:t>
            </a:r>
            <a:br>
              <a:rPr lang="ru-RU" sz="2700" b="1" i="1" dirty="0"/>
            </a:br>
            <a:br>
              <a:rPr lang="ru-RU" sz="2700" b="1" i="1" dirty="0"/>
            </a:br>
            <a:br>
              <a:rPr lang="ru-RU" sz="2700" b="1" i="1" dirty="0"/>
            </a:br>
            <a:r>
              <a:rPr lang="ru-RU" sz="2400" b="1" i="1" dirty="0"/>
              <a:t> </a:t>
            </a:r>
            <a:br>
              <a:rPr lang="ru-RU" sz="2400" b="1" i="1" dirty="0"/>
            </a:br>
            <a:r>
              <a:rPr lang="ru-RU" sz="2400" b="1" i="1" dirty="0"/>
              <a:t>                  </a:t>
            </a: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br>
              <a:rPr lang="ru-RU" sz="2400" b="1" i="1" dirty="0"/>
            </a:br>
            <a:r>
              <a:rPr lang="ru-RU" sz="2400" b="1" i="1" dirty="0"/>
              <a:t>           </a:t>
            </a:r>
            <a:br>
              <a:rPr lang="ru-RU" sz="2400" b="1" i="1" dirty="0"/>
            </a:br>
            <a:r>
              <a:rPr lang="ru-RU" sz="2400" b="1" i="1" dirty="0"/>
              <a:t> </a:t>
            </a:r>
            <a:br>
              <a:rPr lang="ru-RU" sz="2400" dirty="0"/>
            </a:br>
            <a:r>
              <a:rPr lang="ru-RU" sz="2400" b="1" i="1" dirty="0"/>
              <a:t> </a:t>
            </a: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400" b="1" dirty="0"/>
              <a:t> </a:t>
            </a:r>
            <a:br>
              <a:rPr lang="ru-RU" sz="2700" b="1" i="1" dirty="0"/>
            </a:br>
            <a:br>
              <a:rPr lang="ru-RU" sz="2700" b="1" i="1" dirty="0"/>
            </a:br>
            <a:br>
              <a:rPr lang="ru-RU" sz="2700" b="1" i="1" dirty="0"/>
            </a:br>
            <a:br>
              <a:rPr lang="ru-RU" sz="2700" b="1" i="1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132414" y="3169506"/>
            <a:ext cx="6400800" cy="1027421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Мы попробовали создать различные модели спецтехники, которая сможет с легкостью двигаться по дорожкам  детского сада и при этом качественно убирать листву. 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5486" y="623507"/>
            <a:ext cx="88582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/>
          </a:p>
          <a:p>
            <a:pPr algn="ctr"/>
            <a:endParaRPr lang="ru-RU" sz="14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endParaRPr lang="ru-RU" sz="3200" b="1" dirty="0"/>
          </a:p>
          <a:p>
            <a:pPr algn="ctr"/>
            <a:r>
              <a:rPr lang="ru-RU" sz="3200" b="1" dirty="0"/>
              <a:t>                                                                       </a:t>
            </a:r>
            <a:endParaRPr lang="ru-RU" sz="1600" dirty="0"/>
          </a:p>
          <a:p>
            <a:pPr algn="ctr"/>
            <a:endParaRPr lang="ru-RU" sz="3200" dirty="0"/>
          </a:p>
          <a:p>
            <a:pPr algn="ctr"/>
            <a:br>
              <a:rPr lang="ru-RU" b="1" dirty="0"/>
            </a:b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8A1EB3-1258-470C-956A-FB653EA799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20" y="245029"/>
            <a:ext cx="2106234" cy="28083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E331DC-5A06-482F-95CA-311FEBFEF5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058" y="385661"/>
            <a:ext cx="2016464" cy="26886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B21CE3C-4156-4787-8CFC-E7303D139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37959">
            <a:off x="905967" y="4024690"/>
            <a:ext cx="2197447" cy="289798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408A609-2774-4FBA-915B-2E2878EC33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69897">
            <a:off x="6169776" y="4033159"/>
            <a:ext cx="2197028" cy="28965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1144</TotalTime>
  <Words>2073</Words>
  <Application>Microsoft Office PowerPoint</Application>
  <PresentationFormat>Экран (4:3)</PresentationFormat>
  <Paragraphs>279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Метрополия</vt:lpstr>
      <vt:lpstr>Презентация PowerPoint</vt:lpstr>
      <vt:lpstr>                                                                                                                                                                                                                Команда «Самоделкины»                                             Девиз: Недаром  смекалка ребятам дана,                                                         Во всём и всегда помогает она.                                                                                      Участники команды                                                                                                      Дети:                                                                                                             1. Бахтияров                                                                                                       2Пламеннов                                                                                                Родители:                                                                                         1. Бурлов Андрей Олегович                                                                                                                                                                Руководитель проекта:                                                                                              воспитатель –                                                                                                                   Архипова Ольга Николаевна                               Команда « Самоделкины»     Девиз: Недаром смекалка ребятам дана ,  во всем и всегда помогает она.             </vt:lpstr>
      <vt:lpstr>                                                                                                                                                                                                                                                                           </vt:lpstr>
      <vt:lpstr>                                                                                                                                                                                                                                                                           </vt:lpstr>
      <vt:lpstr>Завод « АВТОВАЗ», выпускает  широкий ряд  моделей машин. Нас заинтересовали схемы их сборки.     Мы изучили  эти схемы. Попробовали стать маленькими инженерами по разработке машин</vt:lpstr>
      <vt:lpstr>                                                                                                                                                                           играли в строительные игры «Транспорт», «Железнодорожный транспорт», «Агрокомплекс».                                                                                               </vt:lpstr>
      <vt:lpstr>                                                                                                                                                                                                                                                                           </vt:lpstr>
      <vt:lpstr>                                                                                                                                                                                                                                                                           </vt:lpstr>
      <vt:lpstr>                                                                                                                                                                                                                                                                           </vt:lpstr>
      <vt:lpstr>                                                                                                                                                                                                                                                                           </vt:lpstr>
      <vt:lpstr>                                                                                                                                                                                                                                                                           </vt:lpstr>
      <vt:lpstr>Без помощи родителей не обошлось</vt:lpstr>
      <vt:lpstr>С ребятами  придумывали дизайн, движущие элементы , нашего пылесосомобиля</vt:lpstr>
      <vt:lpstr>                                                                                                                                                                             После  обсуждения с родителями  идеи создания макета компактной, легкоуправляемой снегоуборочной техники , мы приступили к ее реализации.  Первым шагом стало создание схемы модели снегоуборщика.                                                                </vt:lpstr>
      <vt:lpstr>                                                                                                                                                                                                                                                                           </vt:lpstr>
      <vt:lpstr>                                                                                                                                                                                                                                                                           </vt:lpstr>
      <vt:lpstr>                                                                                                                                                                                                                                                                           </vt:lpstr>
      <vt:lpstr>                                                                                                                                                                                                                                                                           </vt:lpstr>
      <vt:lpstr>                         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общеобразовательное учреждение  Самарской области основная общеобразовательная школа № 23 города Сызрани городского округа Сызрани Самарской области (ГБОУ ООШ № 23) структурное подразделение «Детский сад №70», реализующее общеобразовательные программы дошкольного образования </dc:title>
  <dc:creator>user</dc:creator>
  <cp:lastModifiedBy>USER</cp:lastModifiedBy>
  <cp:revision>70</cp:revision>
  <dcterms:created xsi:type="dcterms:W3CDTF">2022-02-10T10:21:06Z</dcterms:created>
  <dcterms:modified xsi:type="dcterms:W3CDTF">2023-01-22T15:34:58Z</dcterms:modified>
</cp:coreProperties>
</file>